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8_C6ED0664.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3" r:id="rId4"/>
    <p:sldId id="264" r:id="rId5"/>
    <p:sldId id="282" r:id="rId6"/>
    <p:sldId id="265" r:id="rId7"/>
    <p:sldId id="266" r:id="rId8"/>
    <p:sldId id="267" r:id="rId9"/>
    <p:sldId id="268" r:id="rId10"/>
    <p:sldId id="269" r:id="rId11"/>
    <p:sldId id="270" r:id="rId12"/>
    <p:sldId id="271" r:id="rId13"/>
    <p:sldId id="275" r:id="rId14"/>
    <p:sldId id="272" r:id="rId15"/>
    <p:sldId id="273" r:id="rId16"/>
    <p:sldId id="274" r:id="rId17"/>
    <p:sldId id="276" r:id="rId18"/>
    <p:sldId id="277"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F99E31C-E858-4B78-97BD-06AB48F9927C}">
          <p14:sldIdLst/>
        </p14:section>
        <p14:section name="Untitled Section" id="{BC31D193-D446-4C46-8294-8A6B988A2434}">
          <p14:sldIdLst>
            <p14:sldId id="257"/>
            <p14:sldId id="258"/>
            <p14:sldId id="263"/>
            <p14:sldId id="264"/>
            <p14:sldId id="282"/>
            <p14:sldId id="265"/>
            <p14:sldId id="266"/>
            <p14:sldId id="267"/>
            <p14:sldId id="268"/>
            <p14:sldId id="269"/>
            <p14:sldId id="270"/>
            <p14:sldId id="271"/>
            <p14:sldId id="275"/>
            <p14:sldId id="272"/>
            <p14:sldId id="273"/>
            <p14:sldId id="274"/>
            <p14:sldId id="276"/>
            <p14:sldId id="277"/>
            <p14:sldId id="27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ABCA5E-E3BC-207D-6438-F52F0B7A677E}" name="Gerst, Andrew (OANC)" initials="AA" userId="S::Andrew.Gerst1@dc.gov::96b1deb7-49b5-49d0-a387-5bd99b71353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941C4A-A640-E24C-3000-8E1508255790}" v="1" dt="2025-05-21T17:39:05.381"/>
    <p1510:client id="{66AEB4E4-DBFB-2915-15A2-2B6720150F99}" v="1" dt="2025-05-22T18:54:36.3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94660"/>
  </p:normalViewPr>
  <p:slideViewPr>
    <p:cSldViewPr snapToGrid="0">
      <p:cViewPr varScale="1">
        <p:scale>
          <a:sx n="96" d="100"/>
          <a:sy n="96" d="100"/>
        </p:scale>
        <p:origin x="524"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modernComment_108_C6ED0664.xml><?xml version="1.0" encoding="utf-8"?>
<p188:cmLst xmlns:a="http://schemas.openxmlformats.org/drawingml/2006/main" xmlns:r="http://schemas.openxmlformats.org/officeDocument/2006/relationships" xmlns:p188="http://schemas.microsoft.com/office/powerpoint/2018/8/main">
  <p188:cm id="{B06C66C0-5437-4A68-A0BF-33B56B0103EB}" authorId="{F4ABCA5E-E3BC-207D-6438-F52F0B7A677E}" created="2025-04-22T20:59:36.884">
    <ac:txMkLst xmlns:ac="http://schemas.microsoft.com/office/drawing/2013/main/command">
      <pc:docMk xmlns:pc="http://schemas.microsoft.com/office/powerpoint/2013/main/command"/>
      <pc:sldMk xmlns:pc="http://schemas.microsoft.com/office/powerpoint/2013/main/command" cId="3337422436" sldId="264"/>
      <ac:spMk id="30" creationId="{1E3769D9-D5D2-DAB8-7777-7D1C82CF6404}"/>
      <ac:txMk cp="219" len="4">
        <ac:context len="535" hash="3148402860"/>
      </ac:txMk>
    </ac:txMkLst>
    <p188:pos x="2210059" y="2249885"/>
    <p188:txBody>
      <a:bodyPr/>
      <a:lstStyle/>
      <a:p>
        <a:r>
          <a:rPr lang="en-US"/>
          <a:t>Add the word “must” here.</a:t>
        </a:r>
      </a:p>
    </p188:txBody>
  </p188:cm>
</p188:cmLst>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ata4.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ata5.xml.rels><?xml version="1.0" encoding="UTF-8" standalone="yes"?>
<Relationships xmlns="http://schemas.openxmlformats.org/package/2006/relationships"><Relationship Id="rId8" Type="http://schemas.openxmlformats.org/officeDocument/2006/relationships/image" Target="../media/image33.sv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svg"/><Relationship Id="rId2" Type="http://schemas.openxmlformats.org/officeDocument/2006/relationships/image" Target="../media/image27.svg"/><Relationship Id="rId16" Type="http://schemas.openxmlformats.org/officeDocument/2006/relationships/image" Target="../media/image41.svg"/><Relationship Id="rId1" Type="http://schemas.openxmlformats.org/officeDocument/2006/relationships/image" Target="../media/image26.png"/><Relationship Id="rId6" Type="http://schemas.openxmlformats.org/officeDocument/2006/relationships/image" Target="../media/image31.svg"/><Relationship Id="rId11" Type="http://schemas.openxmlformats.org/officeDocument/2006/relationships/image" Target="../media/image36.png"/><Relationship Id="rId5" Type="http://schemas.openxmlformats.org/officeDocument/2006/relationships/image" Target="../media/image30.png"/><Relationship Id="rId15" Type="http://schemas.openxmlformats.org/officeDocument/2006/relationships/image" Target="../media/image40.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 Id="rId14" Type="http://schemas.openxmlformats.org/officeDocument/2006/relationships/image" Target="../media/image39.svg"/></Relationships>
</file>

<file path=ppt/diagrams/_rels/data6.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4.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diagrams/_rels/drawing5.xml.rels><?xml version="1.0" encoding="UTF-8" standalone="yes"?>
<Relationships xmlns="http://schemas.openxmlformats.org/package/2006/relationships"><Relationship Id="rId8" Type="http://schemas.openxmlformats.org/officeDocument/2006/relationships/image" Target="../media/image33.svg"/><Relationship Id="rId13" Type="http://schemas.openxmlformats.org/officeDocument/2006/relationships/image" Target="../media/image38.png"/><Relationship Id="rId3" Type="http://schemas.openxmlformats.org/officeDocument/2006/relationships/image" Target="../media/image28.png"/><Relationship Id="rId7" Type="http://schemas.openxmlformats.org/officeDocument/2006/relationships/image" Target="../media/image32.png"/><Relationship Id="rId12" Type="http://schemas.openxmlformats.org/officeDocument/2006/relationships/image" Target="../media/image37.svg"/><Relationship Id="rId2" Type="http://schemas.openxmlformats.org/officeDocument/2006/relationships/image" Target="../media/image27.svg"/><Relationship Id="rId16" Type="http://schemas.openxmlformats.org/officeDocument/2006/relationships/image" Target="../media/image41.svg"/><Relationship Id="rId1" Type="http://schemas.openxmlformats.org/officeDocument/2006/relationships/image" Target="../media/image26.png"/><Relationship Id="rId6" Type="http://schemas.openxmlformats.org/officeDocument/2006/relationships/image" Target="../media/image31.svg"/><Relationship Id="rId11" Type="http://schemas.openxmlformats.org/officeDocument/2006/relationships/image" Target="../media/image36.png"/><Relationship Id="rId5" Type="http://schemas.openxmlformats.org/officeDocument/2006/relationships/image" Target="../media/image30.png"/><Relationship Id="rId15" Type="http://schemas.openxmlformats.org/officeDocument/2006/relationships/image" Target="../media/image40.png"/><Relationship Id="rId10" Type="http://schemas.openxmlformats.org/officeDocument/2006/relationships/image" Target="../media/image35.svg"/><Relationship Id="rId4" Type="http://schemas.openxmlformats.org/officeDocument/2006/relationships/image" Target="../media/image29.svg"/><Relationship Id="rId9" Type="http://schemas.openxmlformats.org/officeDocument/2006/relationships/image" Target="../media/image34.png"/><Relationship Id="rId14" Type="http://schemas.openxmlformats.org/officeDocument/2006/relationships/image" Target="../media/image39.svg"/></Relationships>
</file>

<file path=ppt/diagrams/_rels/drawing6.xml.rels><?xml version="1.0" encoding="UTF-8" standalone="yes"?>
<Relationships xmlns="http://schemas.openxmlformats.org/package/2006/relationships"><Relationship Id="rId8" Type="http://schemas.openxmlformats.org/officeDocument/2006/relationships/image" Target="../media/image51.sv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45.svg"/><Relationship Id="rId1" Type="http://schemas.openxmlformats.org/officeDocument/2006/relationships/image" Target="../media/image44.png"/><Relationship Id="rId6" Type="http://schemas.openxmlformats.org/officeDocument/2006/relationships/image" Target="../media/image49.svg"/><Relationship Id="rId5" Type="http://schemas.openxmlformats.org/officeDocument/2006/relationships/image" Target="../media/image48.png"/><Relationship Id="rId4" Type="http://schemas.openxmlformats.org/officeDocument/2006/relationships/image" Target="../media/image47.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0FAF2D-02FC-4152-A4A2-DE4E6DFF8C0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A831E63-151F-44A9-B8EF-7F8E013F4EBF}">
      <dgm:prSet/>
      <dgm:spPr/>
      <dgm:t>
        <a:bodyPr/>
        <a:lstStyle/>
        <a:p>
          <a:r>
            <a:rPr lang="en-US"/>
            <a:t>ANCs may not make direct expenditures for public purpose on:</a:t>
          </a:r>
        </a:p>
      </dgm:t>
    </dgm:pt>
    <dgm:pt modelId="{1A65DD09-DB6D-4D86-8324-AA5AEB717069}" type="parTrans" cxnId="{4091A3ED-F5E3-4D03-A7FA-74E9CB5F60ED}">
      <dgm:prSet/>
      <dgm:spPr/>
      <dgm:t>
        <a:bodyPr/>
        <a:lstStyle/>
        <a:p>
          <a:endParaRPr lang="en-US"/>
        </a:p>
      </dgm:t>
    </dgm:pt>
    <dgm:pt modelId="{F7CBF3B0-1402-40C1-8174-5A840F99A7D5}" type="sibTrans" cxnId="{4091A3ED-F5E3-4D03-A7FA-74E9CB5F60ED}">
      <dgm:prSet/>
      <dgm:spPr/>
      <dgm:t>
        <a:bodyPr/>
        <a:lstStyle/>
        <a:p>
          <a:endParaRPr lang="en-US"/>
        </a:p>
      </dgm:t>
    </dgm:pt>
    <dgm:pt modelId="{34ADA075-A997-4416-BD66-BCC92AD4485A}">
      <dgm:prSet/>
      <dgm:spPr/>
      <dgm:t>
        <a:bodyPr/>
        <a:lstStyle/>
        <a:p>
          <a:r>
            <a:rPr lang="en-US"/>
            <a:t>Food.  The DC Code restricts expenditures on food to $100 for ANC meeting snacks.  As noted later, in some cases grantees may spend on food.  D.C. Official Code 1-309.13(l)(1) p.57</a:t>
          </a:r>
        </a:p>
      </dgm:t>
    </dgm:pt>
    <dgm:pt modelId="{47DD3345-4E0E-48CF-9011-D8F08D18CEE6}" type="parTrans" cxnId="{B52EF265-0A62-4718-9323-3143BBBA514F}">
      <dgm:prSet/>
      <dgm:spPr/>
      <dgm:t>
        <a:bodyPr/>
        <a:lstStyle/>
        <a:p>
          <a:endParaRPr lang="en-US"/>
        </a:p>
      </dgm:t>
    </dgm:pt>
    <dgm:pt modelId="{AE7F826D-760C-47D7-9413-E5CC50A78A7B}" type="sibTrans" cxnId="{B52EF265-0A62-4718-9323-3143BBBA514F}">
      <dgm:prSet/>
      <dgm:spPr/>
      <dgm:t>
        <a:bodyPr/>
        <a:lstStyle/>
        <a:p>
          <a:endParaRPr lang="en-US"/>
        </a:p>
      </dgm:t>
    </dgm:pt>
    <dgm:pt modelId="{CF73BD99-B195-4DAD-A0E4-9C16AA10785E}">
      <dgm:prSet/>
      <dgm:spPr/>
      <dgm:t>
        <a:bodyPr/>
        <a:lstStyle/>
        <a:p>
          <a:r>
            <a:rPr lang="en-US"/>
            <a:t>Entertainment.  Federal restrictions prohibit direct expenditures on entertainment.  A grantee may spend on entertainment. </a:t>
          </a:r>
        </a:p>
      </dgm:t>
    </dgm:pt>
    <dgm:pt modelId="{7AA1596F-7D34-4463-A831-816A0AF2D256}" type="parTrans" cxnId="{55CEB3B2-A85C-490D-9816-00FE11CA786F}">
      <dgm:prSet/>
      <dgm:spPr/>
      <dgm:t>
        <a:bodyPr/>
        <a:lstStyle/>
        <a:p>
          <a:endParaRPr lang="en-US"/>
        </a:p>
      </dgm:t>
    </dgm:pt>
    <dgm:pt modelId="{9000A717-0C99-4A66-944B-12F6E419DAD2}" type="sibTrans" cxnId="{55CEB3B2-A85C-490D-9816-00FE11CA786F}">
      <dgm:prSet/>
      <dgm:spPr/>
      <dgm:t>
        <a:bodyPr/>
        <a:lstStyle/>
        <a:p>
          <a:endParaRPr lang="en-US"/>
        </a:p>
      </dgm:t>
    </dgm:pt>
    <dgm:pt modelId="{ECCAD642-BCB3-447F-95D4-23CF3883B3BD}" type="pres">
      <dgm:prSet presAssocID="{8B0FAF2D-02FC-4152-A4A2-DE4E6DFF8C0D}" presName="root" presStyleCnt="0">
        <dgm:presLayoutVars>
          <dgm:dir/>
          <dgm:resizeHandles val="exact"/>
        </dgm:presLayoutVars>
      </dgm:prSet>
      <dgm:spPr/>
    </dgm:pt>
    <dgm:pt modelId="{4C968D32-5BF5-458D-9A40-BF25829D5927}" type="pres">
      <dgm:prSet presAssocID="{BA831E63-151F-44A9-B8EF-7F8E013F4EBF}" presName="compNode" presStyleCnt="0"/>
      <dgm:spPr/>
    </dgm:pt>
    <dgm:pt modelId="{5E5EC50A-98EF-4AD8-A23B-C7C1097FA288}" type="pres">
      <dgm:prSet presAssocID="{BA831E63-151F-44A9-B8EF-7F8E013F4EBF}" presName="bgRect" presStyleLbl="bgShp" presStyleIdx="0" presStyleCnt="3"/>
      <dgm:spPr/>
    </dgm:pt>
    <dgm:pt modelId="{994FD0B2-95C8-44A1-BBB2-3400707A6C11}" type="pres">
      <dgm:prSet presAssocID="{BA831E63-151F-44A9-B8EF-7F8E013F4EB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ore"/>
        </a:ext>
      </dgm:extLst>
    </dgm:pt>
    <dgm:pt modelId="{6C52514D-1F06-4602-B4B8-CDE6130FEF2F}" type="pres">
      <dgm:prSet presAssocID="{BA831E63-151F-44A9-B8EF-7F8E013F4EBF}" presName="spaceRect" presStyleCnt="0"/>
      <dgm:spPr/>
    </dgm:pt>
    <dgm:pt modelId="{1807915D-55B9-4C4F-9481-1A7C42ACFFF2}" type="pres">
      <dgm:prSet presAssocID="{BA831E63-151F-44A9-B8EF-7F8E013F4EBF}" presName="parTx" presStyleLbl="revTx" presStyleIdx="0" presStyleCnt="3">
        <dgm:presLayoutVars>
          <dgm:chMax val="0"/>
          <dgm:chPref val="0"/>
        </dgm:presLayoutVars>
      </dgm:prSet>
      <dgm:spPr/>
    </dgm:pt>
    <dgm:pt modelId="{C7114186-26C5-459D-AF8F-D2321AB4B09F}" type="pres">
      <dgm:prSet presAssocID="{F7CBF3B0-1402-40C1-8174-5A840F99A7D5}" presName="sibTrans" presStyleCnt="0"/>
      <dgm:spPr/>
    </dgm:pt>
    <dgm:pt modelId="{1ACD7EA9-56A7-4577-A296-1527890B8C44}" type="pres">
      <dgm:prSet presAssocID="{34ADA075-A997-4416-BD66-BCC92AD4485A}" presName="compNode" presStyleCnt="0"/>
      <dgm:spPr/>
    </dgm:pt>
    <dgm:pt modelId="{C3437B3B-A22D-4ABA-BCEF-D19EA76F14E1}" type="pres">
      <dgm:prSet presAssocID="{34ADA075-A997-4416-BD66-BCC92AD4485A}" presName="bgRect" presStyleLbl="bgShp" presStyleIdx="1" presStyleCnt="3"/>
      <dgm:spPr/>
    </dgm:pt>
    <dgm:pt modelId="{0868B382-7C03-4309-B72F-6E6AC5A3558E}" type="pres">
      <dgm:prSet presAssocID="{34ADA075-A997-4416-BD66-BCC92AD4485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aiter"/>
        </a:ext>
      </dgm:extLst>
    </dgm:pt>
    <dgm:pt modelId="{ADA466CE-EB10-4103-ADD2-4DA047EE9781}" type="pres">
      <dgm:prSet presAssocID="{34ADA075-A997-4416-BD66-BCC92AD4485A}" presName="spaceRect" presStyleCnt="0"/>
      <dgm:spPr/>
    </dgm:pt>
    <dgm:pt modelId="{AC11D095-AF7F-4C60-A4A5-359F5EBBF6A3}" type="pres">
      <dgm:prSet presAssocID="{34ADA075-A997-4416-BD66-BCC92AD4485A}" presName="parTx" presStyleLbl="revTx" presStyleIdx="1" presStyleCnt="3">
        <dgm:presLayoutVars>
          <dgm:chMax val="0"/>
          <dgm:chPref val="0"/>
        </dgm:presLayoutVars>
      </dgm:prSet>
      <dgm:spPr/>
    </dgm:pt>
    <dgm:pt modelId="{21E15626-B226-4911-BCAE-57C6A01607BF}" type="pres">
      <dgm:prSet presAssocID="{AE7F826D-760C-47D7-9413-E5CC50A78A7B}" presName="sibTrans" presStyleCnt="0"/>
      <dgm:spPr/>
    </dgm:pt>
    <dgm:pt modelId="{00A4DAEA-82D3-42DE-BA9B-5BA4AA95FF13}" type="pres">
      <dgm:prSet presAssocID="{CF73BD99-B195-4DAD-A0E4-9C16AA10785E}" presName="compNode" presStyleCnt="0"/>
      <dgm:spPr/>
    </dgm:pt>
    <dgm:pt modelId="{92AF0AF7-9A37-419D-8E03-70AC560318E1}" type="pres">
      <dgm:prSet presAssocID="{CF73BD99-B195-4DAD-A0E4-9C16AA10785E}" presName="bgRect" presStyleLbl="bgShp" presStyleIdx="2" presStyleCnt="3"/>
      <dgm:spPr/>
    </dgm:pt>
    <dgm:pt modelId="{925DEC2D-8466-4880-94B5-B9BF18C0279C}" type="pres">
      <dgm:prSet presAssocID="{CF73BD99-B195-4DAD-A0E4-9C16AA10785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Film reel"/>
        </a:ext>
      </dgm:extLst>
    </dgm:pt>
    <dgm:pt modelId="{582327DF-8467-4B78-904E-4CBD14B8AE27}" type="pres">
      <dgm:prSet presAssocID="{CF73BD99-B195-4DAD-A0E4-9C16AA10785E}" presName="spaceRect" presStyleCnt="0"/>
      <dgm:spPr/>
    </dgm:pt>
    <dgm:pt modelId="{86E0C799-FE4E-4986-A5FF-1DC2B0A66CAD}" type="pres">
      <dgm:prSet presAssocID="{CF73BD99-B195-4DAD-A0E4-9C16AA10785E}" presName="parTx" presStyleLbl="revTx" presStyleIdx="2" presStyleCnt="3">
        <dgm:presLayoutVars>
          <dgm:chMax val="0"/>
          <dgm:chPref val="0"/>
        </dgm:presLayoutVars>
      </dgm:prSet>
      <dgm:spPr/>
    </dgm:pt>
  </dgm:ptLst>
  <dgm:cxnLst>
    <dgm:cxn modelId="{B52EF265-0A62-4718-9323-3143BBBA514F}" srcId="{8B0FAF2D-02FC-4152-A4A2-DE4E6DFF8C0D}" destId="{34ADA075-A997-4416-BD66-BCC92AD4485A}" srcOrd="1" destOrd="0" parTransId="{47DD3345-4E0E-48CF-9011-D8F08D18CEE6}" sibTransId="{AE7F826D-760C-47D7-9413-E5CC50A78A7B}"/>
    <dgm:cxn modelId="{9A803B52-9241-43AB-8869-DB81FD449B1F}" type="presOf" srcId="{BA831E63-151F-44A9-B8EF-7F8E013F4EBF}" destId="{1807915D-55B9-4C4F-9481-1A7C42ACFFF2}" srcOrd="0" destOrd="0" presId="urn:microsoft.com/office/officeart/2018/2/layout/IconVerticalSolidList"/>
    <dgm:cxn modelId="{9860F2AA-4B87-418F-B76D-9E14395D17C6}" type="presOf" srcId="{34ADA075-A997-4416-BD66-BCC92AD4485A}" destId="{AC11D095-AF7F-4C60-A4A5-359F5EBBF6A3}" srcOrd="0" destOrd="0" presId="urn:microsoft.com/office/officeart/2018/2/layout/IconVerticalSolidList"/>
    <dgm:cxn modelId="{C0FA93AE-7231-45A8-A231-F0EB3A70DD5F}" type="presOf" srcId="{8B0FAF2D-02FC-4152-A4A2-DE4E6DFF8C0D}" destId="{ECCAD642-BCB3-447F-95D4-23CF3883B3BD}" srcOrd="0" destOrd="0" presId="urn:microsoft.com/office/officeart/2018/2/layout/IconVerticalSolidList"/>
    <dgm:cxn modelId="{55CEB3B2-A85C-490D-9816-00FE11CA786F}" srcId="{8B0FAF2D-02FC-4152-A4A2-DE4E6DFF8C0D}" destId="{CF73BD99-B195-4DAD-A0E4-9C16AA10785E}" srcOrd="2" destOrd="0" parTransId="{7AA1596F-7D34-4463-A831-816A0AF2D256}" sibTransId="{9000A717-0C99-4A66-944B-12F6E419DAD2}"/>
    <dgm:cxn modelId="{E46E10D7-4F14-44DD-B210-3E51CD3220F2}" type="presOf" srcId="{CF73BD99-B195-4DAD-A0E4-9C16AA10785E}" destId="{86E0C799-FE4E-4986-A5FF-1DC2B0A66CAD}" srcOrd="0" destOrd="0" presId="urn:microsoft.com/office/officeart/2018/2/layout/IconVerticalSolidList"/>
    <dgm:cxn modelId="{4091A3ED-F5E3-4D03-A7FA-74E9CB5F60ED}" srcId="{8B0FAF2D-02FC-4152-A4A2-DE4E6DFF8C0D}" destId="{BA831E63-151F-44A9-B8EF-7F8E013F4EBF}" srcOrd="0" destOrd="0" parTransId="{1A65DD09-DB6D-4D86-8324-AA5AEB717069}" sibTransId="{F7CBF3B0-1402-40C1-8174-5A840F99A7D5}"/>
    <dgm:cxn modelId="{B1EDD80B-5C6C-4D5A-81CE-FD8947C7EF1A}" type="presParOf" srcId="{ECCAD642-BCB3-447F-95D4-23CF3883B3BD}" destId="{4C968D32-5BF5-458D-9A40-BF25829D5927}" srcOrd="0" destOrd="0" presId="urn:microsoft.com/office/officeart/2018/2/layout/IconVerticalSolidList"/>
    <dgm:cxn modelId="{6ED54B7A-1581-4411-A94A-EE85DC4D0B31}" type="presParOf" srcId="{4C968D32-5BF5-458D-9A40-BF25829D5927}" destId="{5E5EC50A-98EF-4AD8-A23B-C7C1097FA288}" srcOrd="0" destOrd="0" presId="urn:microsoft.com/office/officeart/2018/2/layout/IconVerticalSolidList"/>
    <dgm:cxn modelId="{61173CBA-6D46-4003-90F7-350581B667EB}" type="presParOf" srcId="{4C968D32-5BF5-458D-9A40-BF25829D5927}" destId="{994FD0B2-95C8-44A1-BBB2-3400707A6C11}" srcOrd="1" destOrd="0" presId="urn:microsoft.com/office/officeart/2018/2/layout/IconVerticalSolidList"/>
    <dgm:cxn modelId="{5C572CD7-C9B6-4751-8C6F-FACA80BBF99D}" type="presParOf" srcId="{4C968D32-5BF5-458D-9A40-BF25829D5927}" destId="{6C52514D-1F06-4602-B4B8-CDE6130FEF2F}" srcOrd="2" destOrd="0" presId="urn:microsoft.com/office/officeart/2018/2/layout/IconVerticalSolidList"/>
    <dgm:cxn modelId="{19EDC91A-BB53-4F5C-84F7-BB2277063603}" type="presParOf" srcId="{4C968D32-5BF5-458D-9A40-BF25829D5927}" destId="{1807915D-55B9-4C4F-9481-1A7C42ACFFF2}" srcOrd="3" destOrd="0" presId="urn:microsoft.com/office/officeart/2018/2/layout/IconVerticalSolidList"/>
    <dgm:cxn modelId="{6918127E-BE50-4AFB-B3A8-B91B5BAD260A}" type="presParOf" srcId="{ECCAD642-BCB3-447F-95D4-23CF3883B3BD}" destId="{C7114186-26C5-459D-AF8F-D2321AB4B09F}" srcOrd="1" destOrd="0" presId="urn:microsoft.com/office/officeart/2018/2/layout/IconVerticalSolidList"/>
    <dgm:cxn modelId="{4756BB43-0B9F-4132-81D9-5088787D0BA5}" type="presParOf" srcId="{ECCAD642-BCB3-447F-95D4-23CF3883B3BD}" destId="{1ACD7EA9-56A7-4577-A296-1527890B8C44}" srcOrd="2" destOrd="0" presId="urn:microsoft.com/office/officeart/2018/2/layout/IconVerticalSolidList"/>
    <dgm:cxn modelId="{E86BD4C7-8BEB-4C84-960D-CAE9C100F0D9}" type="presParOf" srcId="{1ACD7EA9-56A7-4577-A296-1527890B8C44}" destId="{C3437B3B-A22D-4ABA-BCEF-D19EA76F14E1}" srcOrd="0" destOrd="0" presId="urn:microsoft.com/office/officeart/2018/2/layout/IconVerticalSolidList"/>
    <dgm:cxn modelId="{613B8368-95CB-439C-8159-AEF639B05113}" type="presParOf" srcId="{1ACD7EA9-56A7-4577-A296-1527890B8C44}" destId="{0868B382-7C03-4309-B72F-6E6AC5A3558E}" srcOrd="1" destOrd="0" presId="urn:microsoft.com/office/officeart/2018/2/layout/IconVerticalSolidList"/>
    <dgm:cxn modelId="{8F9263EC-DDC4-4AD3-9B94-9D4879748D86}" type="presParOf" srcId="{1ACD7EA9-56A7-4577-A296-1527890B8C44}" destId="{ADA466CE-EB10-4103-ADD2-4DA047EE9781}" srcOrd="2" destOrd="0" presId="urn:microsoft.com/office/officeart/2018/2/layout/IconVerticalSolidList"/>
    <dgm:cxn modelId="{6854E79D-1365-43DB-87B3-DB12966E49F4}" type="presParOf" srcId="{1ACD7EA9-56A7-4577-A296-1527890B8C44}" destId="{AC11D095-AF7F-4C60-A4A5-359F5EBBF6A3}" srcOrd="3" destOrd="0" presId="urn:microsoft.com/office/officeart/2018/2/layout/IconVerticalSolidList"/>
    <dgm:cxn modelId="{6CCC3650-DDC6-4C10-A679-E44C6E337A7A}" type="presParOf" srcId="{ECCAD642-BCB3-447F-95D4-23CF3883B3BD}" destId="{21E15626-B226-4911-BCAE-57C6A01607BF}" srcOrd="3" destOrd="0" presId="urn:microsoft.com/office/officeart/2018/2/layout/IconVerticalSolidList"/>
    <dgm:cxn modelId="{33C5C53F-EBE7-4815-97D3-BB559EEC4266}" type="presParOf" srcId="{ECCAD642-BCB3-447F-95D4-23CF3883B3BD}" destId="{00A4DAEA-82D3-42DE-BA9B-5BA4AA95FF13}" srcOrd="4" destOrd="0" presId="urn:microsoft.com/office/officeart/2018/2/layout/IconVerticalSolidList"/>
    <dgm:cxn modelId="{FE55B802-4930-4687-A204-CA86E5840108}" type="presParOf" srcId="{00A4DAEA-82D3-42DE-BA9B-5BA4AA95FF13}" destId="{92AF0AF7-9A37-419D-8E03-70AC560318E1}" srcOrd="0" destOrd="0" presId="urn:microsoft.com/office/officeart/2018/2/layout/IconVerticalSolidList"/>
    <dgm:cxn modelId="{2849CB99-21EA-411A-8820-2D4B2F501F69}" type="presParOf" srcId="{00A4DAEA-82D3-42DE-BA9B-5BA4AA95FF13}" destId="{925DEC2D-8466-4880-94B5-B9BF18C0279C}" srcOrd="1" destOrd="0" presId="urn:microsoft.com/office/officeart/2018/2/layout/IconVerticalSolidList"/>
    <dgm:cxn modelId="{14456F1E-DFA0-4AF4-BB8A-4FE739406524}" type="presParOf" srcId="{00A4DAEA-82D3-42DE-BA9B-5BA4AA95FF13}" destId="{582327DF-8467-4B78-904E-4CBD14B8AE27}" srcOrd="2" destOrd="0" presId="urn:microsoft.com/office/officeart/2018/2/layout/IconVerticalSolidList"/>
    <dgm:cxn modelId="{84FB8BF6-0CDA-4D09-9428-20070BDD9224}" type="presParOf" srcId="{00A4DAEA-82D3-42DE-BA9B-5BA4AA95FF13}" destId="{86E0C799-FE4E-4986-A5FF-1DC2B0A66CA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763F0BF-FB70-460E-ACD0-A7F16DFC79DB}" type="doc">
      <dgm:prSet loTypeId="urn:microsoft.com/office/officeart/2005/8/layout/matrix3" loCatId="matrix" qsTypeId="urn:microsoft.com/office/officeart/2005/8/quickstyle/simple4" qsCatId="simple" csTypeId="urn:microsoft.com/office/officeart/2005/8/colors/colorful1" csCatId="colorful" phldr="1"/>
      <dgm:spPr/>
      <dgm:t>
        <a:bodyPr/>
        <a:lstStyle/>
        <a:p>
          <a:endParaRPr lang="en-US"/>
        </a:p>
      </dgm:t>
    </dgm:pt>
    <dgm:pt modelId="{038FE761-D4E7-4780-ADFB-883DA14AB594}">
      <dgm:prSet custT="1"/>
      <dgm:spPr/>
      <dgm:t>
        <a:bodyPr/>
        <a:lstStyle/>
        <a:p>
          <a:r>
            <a:rPr lang="en-US" sz="1600" dirty="0"/>
            <a:t>Self explanatory.</a:t>
          </a:r>
        </a:p>
      </dgm:t>
    </dgm:pt>
    <dgm:pt modelId="{095F408A-4BB2-4500-A9E6-AE424EAA220E}" type="parTrans" cxnId="{83F1BF89-86E7-47F9-A8E4-819CDCE0CDAF}">
      <dgm:prSet/>
      <dgm:spPr/>
      <dgm:t>
        <a:bodyPr/>
        <a:lstStyle/>
        <a:p>
          <a:endParaRPr lang="en-US"/>
        </a:p>
      </dgm:t>
    </dgm:pt>
    <dgm:pt modelId="{905224EE-5131-4715-A9B2-455C9462ED78}" type="sibTrans" cxnId="{83F1BF89-86E7-47F9-A8E4-819CDCE0CDAF}">
      <dgm:prSet/>
      <dgm:spPr/>
      <dgm:t>
        <a:bodyPr/>
        <a:lstStyle/>
        <a:p>
          <a:endParaRPr lang="en-US"/>
        </a:p>
      </dgm:t>
    </dgm:pt>
    <dgm:pt modelId="{4DD586FF-34B7-49A3-B050-5E66759A2855}">
      <dgm:prSet custT="1"/>
      <dgm:spPr/>
      <dgm:t>
        <a:bodyPr/>
        <a:lstStyle/>
        <a:p>
          <a:r>
            <a:rPr lang="en-US" sz="1600" dirty="0"/>
            <a:t>Does not mean the event has to happen within the ANC, an event in close proximity to the ANC that residents will participate in or through the PTO of a school where a significant number of residents attend.</a:t>
          </a:r>
        </a:p>
      </dgm:t>
    </dgm:pt>
    <dgm:pt modelId="{1603502A-EE93-492D-AD8F-0BF302355B0D}" type="parTrans" cxnId="{1C2AF383-3C2E-41D5-AFA7-A1707B6680A1}">
      <dgm:prSet/>
      <dgm:spPr/>
      <dgm:t>
        <a:bodyPr/>
        <a:lstStyle/>
        <a:p>
          <a:endParaRPr lang="en-US"/>
        </a:p>
      </dgm:t>
    </dgm:pt>
    <dgm:pt modelId="{2D452F25-69E2-4370-87E9-78A5ED57753D}" type="sibTrans" cxnId="{1C2AF383-3C2E-41D5-AFA7-A1707B6680A1}">
      <dgm:prSet/>
      <dgm:spPr/>
      <dgm:t>
        <a:bodyPr/>
        <a:lstStyle/>
        <a:p>
          <a:endParaRPr lang="en-US"/>
        </a:p>
      </dgm:t>
    </dgm:pt>
    <dgm:pt modelId="{38EB9CCB-C7B0-4CB9-A28B-58FC65E6E7E5}">
      <dgm:prSet custT="1"/>
      <dgm:spPr/>
      <dgm:t>
        <a:bodyPr/>
        <a:lstStyle/>
        <a:p>
          <a:r>
            <a:rPr lang="en-US" sz="1600" dirty="0"/>
            <a:t>There is no charge for attendance.</a:t>
          </a:r>
        </a:p>
      </dgm:t>
    </dgm:pt>
    <dgm:pt modelId="{2B063CEB-7D93-4D6F-BA5A-A4E0FCE00716}" type="parTrans" cxnId="{2E0DAA9C-9FE3-44F9-9F01-4E56AAE66F11}">
      <dgm:prSet/>
      <dgm:spPr/>
      <dgm:t>
        <a:bodyPr/>
        <a:lstStyle/>
        <a:p>
          <a:endParaRPr lang="en-US"/>
        </a:p>
      </dgm:t>
    </dgm:pt>
    <dgm:pt modelId="{1AB504C4-2726-456E-9F5D-F6264C7D86A9}" type="sibTrans" cxnId="{2E0DAA9C-9FE3-44F9-9F01-4E56AAE66F11}">
      <dgm:prSet/>
      <dgm:spPr/>
      <dgm:t>
        <a:bodyPr/>
        <a:lstStyle/>
        <a:p>
          <a:endParaRPr lang="en-US"/>
        </a:p>
      </dgm:t>
    </dgm:pt>
    <dgm:pt modelId="{42A1DD46-4A1E-4D27-B1B0-7583B3120C34}">
      <dgm:prSet/>
      <dgm:spPr/>
      <dgm:t>
        <a:bodyPr/>
        <a:lstStyle/>
        <a:p>
          <a:r>
            <a:rPr lang="en-US" dirty="0"/>
            <a:t>Events or activities of a city-wide nature are not considered to benefit those who live and work in the ANC. A recent example is a city-wide tenant event.</a:t>
          </a:r>
        </a:p>
      </dgm:t>
    </dgm:pt>
    <dgm:pt modelId="{D7930B45-B531-4E67-9836-C32463B507D2}" type="parTrans" cxnId="{3C18963F-BB71-4DBD-B7F4-3C5800E2683E}">
      <dgm:prSet/>
      <dgm:spPr/>
      <dgm:t>
        <a:bodyPr/>
        <a:lstStyle/>
        <a:p>
          <a:endParaRPr lang="en-US"/>
        </a:p>
      </dgm:t>
    </dgm:pt>
    <dgm:pt modelId="{1D68E4BA-C6FD-441A-A769-C3BB80DD4F77}" type="sibTrans" cxnId="{3C18963F-BB71-4DBD-B7F4-3C5800E2683E}">
      <dgm:prSet/>
      <dgm:spPr/>
      <dgm:t>
        <a:bodyPr/>
        <a:lstStyle/>
        <a:p>
          <a:endParaRPr lang="en-US"/>
        </a:p>
      </dgm:t>
    </dgm:pt>
    <dgm:pt modelId="{647AB1B8-05E1-496D-860A-CFE76A3FF57D}" type="pres">
      <dgm:prSet presAssocID="{7763F0BF-FB70-460E-ACD0-A7F16DFC79DB}" presName="matrix" presStyleCnt="0">
        <dgm:presLayoutVars>
          <dgm:chMax val="1"/>
          <dgm:dir/>
          <dgm:resizeHandles val="exact"/>
        </dgm:presLayoutVars>
      </dgm:prSet>
      <dgm:spPr/>
    </dgm:pt>
    <dgm:pt modelId="{90902951-6980-49CA-A601-049426CE16B5}" type="pres">
      <dgm:prSet presAssocID="{7763F0BF-FB70-460E-ACD0-A7F16DFC79DB}" presName="diamond" presStyleLbl="bgShp" presStyleIdx="0" presStyleCnt="1"/>
      <dgm:spPr/>
    </dgm:pt>
    <dgm:pt modelId="{7315D7C9-8819-4B4E-AF5D-87672D6F297C}" type="pres">
      <dgm:prSet presAssocID="{7763F0BF-FB70-460E-ACD0-A7F16DFC79DB}" presName="quad1" presStyleLbl="node1" presStyleIdx="0" presStyleCnt="4" custScaleX="115623" custScaleY="115573" custLinFactNeighborX="-4432" custLinFactNeighborY="-5739">
        <dgm:presLayoutVars>
          <dgm:chMax val="0"/>
          <dgm:chPref val="0"/>
          <dgm:bulletEnabled val="1"/>
        </dgm:presLayoutVars>
      </dgm:prSet>
      <dgm:spPr/>
    </dgm:pt>
    <dgm:pt modelId="{D4822B75-01C3-4A27-86C9-35D8762D1397}" type="pres">
      <dgm:prSet presAssocID="{7763F0BF-FB70-460E-ACD0-A7F16DFC79DB}" presName="quad2" presStyleLbl="node1" presStyleIdx="1" presStyleCnt="4" custScaleX="120142" custScaleY="117752" custLinFactNeighborX="12409" custLinFactNeighborY="-6829">
        <dgm:presLayoutVars>
          <dgm:chMax val="0"/>
          <dgm:chPref val="0"/>
          <dgm:bulletEnabled val="1"/>
        </dgm:presLayoutVars>
      </dgm:prSet>
      <dgm:spPr/>
    </dgm:pt>
    <dgm:pt modelId="{FD24881E-4974-4D0E-A72B-924004A78A99}" type="pres">
      <dgm:prSet presAssocID="{7763F0BF-FB70-460E-ACD0-A7F16DFC79DB}" presName="quad3" presStyleLbl="node1" presStyleIdx="2" presStyleCnt="4" custScaleX="111192" custScaleY="105142" custLinFactNeighborX="-2167" custLinFactNeighborY="186">
        <dgm:presLayoutVars>
          <dgm:chMax val="0"/>
          <dgm:chPref val="0"/>
          <dgm:bulletEnabled val="1"/>
        </dgm:presLayoutVars>
      </dgm:prSet>
      <dgm:spPr/>
    </dgm:pt>
    <dgm:pt modelId="{04A2EB2B-55A0-47F3-9092-3440129CB894}" type="pres">
      <dgm:prSet presAssocID="{7763F0BF-FB70-460E-ACD0-A7F16DFC79DB}" presName="quad4" presStyleLbl="node1" presStyleIdx="3" presStyleCnt="4" custScaleX="119275" custScaleY="103546" custLinFactNeighborX="12852" custLinFactNeighborY="1782">
        <dgm:presLayoutVars>
          <dgm:chMax val="0"/>
          <dgm:chPref val="0"/>
          <dgm:bulletEnabled val="1"/>
        </dgm:presLayoutVars>
      </dgm:prSet>
      <dgm:spPr/>
    </dgm:pt>
  </dgm:ptLst>
  <dgm:cxnLst>
    <dgm:cxn modelId="{F18E9515-A690-4E70-87DD-7B2D875DBDBA}" type="presOf" srcId="{7763F0BF-FB70-460E-ACD0-A7F16DFC79DB}" destId="{647AB1B8-05E1-496D-860A-CFE76A3FF57D}" srcOrd="0" destOrd="0" presId="urn:microsoft.com/office/officeart/2005/8/layout/matrix3"/>
    <dgm:cxn modelId="{43F39217-461A-4F3F-9961-4B267B1E9D09}" type="presOf" srcId="{42A1DD46-4A1E-4D27-B1B0-7583B3120C34}" destId="{04A2EB2B-55A0-47F3-9092-3440129CB894}" srcOrd="0" destOrd="0" presId="urn:microsoft.com/office/officeart/2005/8/layout/matrix3"/>
    <dgm:cxn modelId="{3C18963F-BB71-4DBD-B7F4-3C5800E2683E}" srcId="{7763F0BF-FB70-460E-ACD0-A7F16DFC79DB}" destId="{42A1DD46-4A1E-4D27-B1B0-7583B3120C34}" srcOrd="3" destOrd="0" parTransId="{D7930B45-B531-4E67-9836-C32463B507D2}" sibTransId="{1D68E4BA-C6FD-441A-A769-C3BB80DD4F77}"/>
    <dgm:cxn modelId="{1C2AF383-3C2E-41D5-AFA7-A1707B6680A1}" srcId="{7763F0BF-FB70-460E-ACD0-A7F16DFC79DB}" destId="{4DD586FF-34B7-49A3-B050-5E66759A2855}" srcOrd="1" destOrd="0" parTransId="{1603502A-EE93-492D-AD8F-0BF302355B0D}" sibTransId="{2D452F25-69E2-4370-87E9-78A5ED57753D}"/>
    <dgm:cxn modelId="{C03C0784-13BA-4B36-8379-0A00865C1AA2}" type="presOf" srcId="{38EB9CCB-C7B0-4CB9-A28B-58FC65E6E7E5}" destId="{FD24881E-4974-4D0E-A72B-924004A78A99}" srcOrd="0" destOrd="0" presId="urn:microsoft.com/office/officeart/2005/8/layout/matrix3"/>
    <dgm:cxn modelId="{83F1BF89-86E7-47F9-A8E4-819CDCE0CDAF}" srcId="{7763F0BF-FB70-460E-ACD0-A7F16DFC79DB}" destId="{038FE761-D4E7-4780-ADFB-883DA14AB594}" srcOrd="0" destOrd="0" parTransId="{095F408A-4BB2-4500-A9E6-AE424EAA220E}" sibTransId="{905224EE-5131-4715-A9B2-455C9462ED78}"/>
    <dgm:cxn modelId="{2E0DAA9C-9FE3-44F9-9F01-4E56AAE66F11}" srcId="{7763F0BF-FB70-460E-ACD0-A7F16DFC79DB}" destId="{38EB9CCB-C7B0-4CB9-A28B-58FC65E6E7E5}" srcOrd="2" destOrd="0" parTransId="{2B063CEB-7D93-4D6F-BA5A-A4E0FCE00716}" sibTransId="{1AB504C4-2726-456E-9F5D-F6264C7D86A9}"/>
    <dgm:cxn modelId="{41F8ACED-8AC4-4A8E-A604-9B5AE1258BA6}" type="presOf" srcId="{4DD586FF-34B7-49A3-B050-5E66759A2855}" destId="{D4822B75-01C3-4A27-86C9-35D8762D1397}" srcOrd="0" destOrd="0" presId="urn:microsoft.com/office/officeart/2005/8/layout/matrix3"/>
    <dgm:cxn modelId="{1E8AAAFE-A723-415A-A459-559D7D4CD896}" type="presOf" srcId="{038FE761-D4E7-4780-ADFB-883DA14AB594}" destId="{7315D7C9-8819-4B4E-AF5D-87672D6F297C}" srcOrd="0" destOrd="0" presId="urn:microsoft.com/office/officeart/2005/8/layout/matrix3"/>
    <dgm:cxn modelId="{C45FBB80-5F1F-4A5F-AACD-8AB11114994C}" type="presParOf" srcId="{647AB1B8-05E1-496D-860A-CFE76A3FF57D}" destId="{90902951-6980-49CA-A601-049426CE16B5}" srcOrd="0" destOrd="0" presId="urn:microsoft.com/office/officeart/2005/8/layout/matrix3"/>
    <dgm:cxn modelId="{8ED745A9-5441-498C-8A1E-634FF0C3A751}" type="presParOf" srcId="{647AB1B8-05E1-496D-860A-CFE76A3FF57D}" destId="{7315D7C9-8819-4B4E-AF5D-87672D6F297C}" srcOrd="1" destOrd="0" presId="urn:microsoft.com/office/officeart/2005/8/layout/matrix3"/>
    <dgm:cxn modelId="{2686F8D1-A5B2-4E1F-BEA5-4E63FF855976}" type="presParOf" srcId="{647AB1B8-05E1-496D-860A-CFE76A3FF57D}" destId="{D4822B75-01C3-4A27-86C9-35D8762D1397}" srcOrd="2" destOrd="0" presId="urn:microsoft.com/office/officeart/2005/8/layout/matrix3"/>
    <dgm:cxn modelId="{F252D73F-1AA8-4905-93C6-80C887708CD7}" type="presParOf" srcId="{647AB1B8-05E1-496D-860A-CFE76A3FF57D}" destId="{FD24881E-4974-4D0E-A72B-924004A78A99}" srcOrd="3" destOrd="0" presId="urn:microsoft.com/office/officeart/2005/8/layout/matrix3"/>
    <dgm:cxn modelId="{E190C4C7-90CC-4DF5-B7D0-5E3290FA1D40}" type="presParOf" srcId="{647AB1B8-05E1-496D-860A-CFE76A3FF57D}" destId="{04A2EB2B-55A0-47F3-9092-3440129CB894}"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9A9A24-5982-43E4-A2DB-23B56585459D}"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1B6BBD85-07EE-4654-8C49-40C7ACF3EDB7}">
      <dgm:prSet custT="1"/>
      <dgm:spPr/>
      <dgm:t>
        <a:bodyPr/>
        <a:lstStyle/>
        <a:p>
          <a:pPr>
            <a:lnSpc>
              <a:spcPct val="100000"/>
            </a:lnSpc>
          </a:pPr>
          <a:r>
            <a:rPr lang="en-US" sz="1600" dirty="0"/>
            <a:t>Expenses related to the operations of an organization.  Recent examples are requests to provide computers or website redesign to a non-profit.  That primarily benefits the organization, not the community.</a:t>
          </a:r>
        </a:p>
      </dgm:t>
    </dgm:pt>
    <dgm:pt modelId="{264FE710-63BB-47F0-BD6C-F90CB22C1F25}" type="parTrans" cxnId="{DAA7F710-977B-4233-86C2-45D55517592A}">
      <dgm:prSet/>
      <dgm:spPr/>
      <dgm:t>
        <a:bodyPr/>
        <a:lstStyle/>
        <a:p>
          <a:endParaRPr lang="en-US"/>
        </a:p>
      </dgm:t>
    </dgm:pt>
    <dgm:pt modelId="{BE808FBC-6CA4-40FB-8620-52641554C18B}" type="sibTrans" cxnId="{DAA7F710-977B-4233-86C2-45D55517592A}">
      <dgm:prSet/>
      <dgm:spPr/>
      <dgm:t>
        <a:bodyPr/>
        <a:lstStyle/>
        <a:p>
          <a:endParaRPr lang="en-US"/>
        </a:p>
      </dgm:t>
    </dgm:pt>
    <dgm:pt modelId="{8CF22259-A22B-4494-B9A7-F64349D430C6}">
      <dgm:prSet/>
      <dgm:spPr/>
      <dgm:t>
        <a:bodyPr/>
        <a:lstStyle/>
        <a:p>
          <a:pPr>
            <a:lnSpc>
              <a:spcPct val="100000"/>
            </a:lnSpc>
          </a:pPr>
          <a:r>
            <a:rPr lang="en-US" dirty="0"/>
            <a:t>Expenses for clothing and school supplies for coat drives and school supply drives.  These are considered expenses that benefit individuals.  Support for the event such as tent, table and chair rental would be permissible.</a:t>
          </a:r>
        </a:p>
      </dgm:t>
    </dgm:pt>
    <dgm:pt modelId="{15405BDA-9992-404A-ACDB-DD54BCD0A892}" type="parTrans" cxnId="{65FFA09E-64CE-4329-A140-4BE22B9F7C26}">
      <dgm:prSet/>
      <dgm:spPr/>
      <dgm:t>
        <a:bodyPr/>
        <a:lstStyle/>
        <a:p>
          <a:endParaRPr lang="en-US"/>
        </a:p>
      </dgm:t>
    </dgm:pt>
    <dgm:pt modelId="{8401C5B4-72F2-4691-B000-8726058DCE84}" type="sibTrans" cxnId="{65FFA09E-64CE-4329-A140-4BE22B9F7C26}">
      <dgm:prSet/>
      <dgm:spPr/>
      <dgm:t>
        <a:bodyPr/>
        <a:lstStyle/>
        <a:p>
          <a:endParaRPr lang="en-US"/>
        </a:p>
      </dgm:t>
    </dgm:pt>
    <dgm:pt modelId="{3E9AFDF0-53FB-4C91-A1DC-1B4EBC265965}">
      <dgm:prSet/>
      <dgm:spPr/>
      <dgm:t>
        <a:bodyPr/>
        <a:lstStyle/>
        <a:p>
          <a:pPr>
            <a:lnSpc>
              <a:spcPct val="100000"/>
            </a:lnSpc>
          </a:pPr>
          <a:r>
            <a:rPr lang="en-US" dirty="0"/>
            <a:t>Something that benefits a very small number of people.</a:t>
          </a:r>
        </a:p>
      </dgm:t>
    </dgm:pt>
    <dgm:pt modelId="{628AEECF-FB09-46E0-88C5-4D2A6CCA6C10}" type="parTrans" cxnId="{1079ECF1-6BD5-4DCE-9CB6-183D2D56854E}">
      <dgm:prSet/>
      <dgm:spPr/>
      <dgm:t>
        <a:bodyPr/>
        <a:lstStyle/>
        <a:p>
          <a:endParaRPr lang="en-US"/>
        </a:p>
      </dgm:t>
    </dgm:pt>
    <dgm:pt modelId="{60D11E7D-0737-4ED8-9D00-2F502B7330B9}" type="sibTrans" cxnId="{1079ECF1-6BD5-4DCE-9CB6-183D2D56854E}">
      <dgm:prSet/>
      <dgm:spPr/>
      <dgm:t>
        <a:bodyPr/>
        <a:lstStyle/>
        <a:p>
          <a:endParaRPr lang="en-US"/>
        </a:p>
      </dgm:t>
    </dgm:pt>
    <dgm:pt modelId="{1BD9231D-07DB-4159-BB65-71A176B0D701}" type="pres">
      <dgm:prSet presAssocID="{909A9A24-5982-43E4-A2DB-23B56585459D}" presName="root" presStyleCnt="0">
        <dgm:presLayoutVars>
          <dgm:dir/>
          <dgm:resizeHandles val="exact"/>
        </dgm:presLayoutVars>
      </dgm:prSet>
      <dgm:spPr/>
    </dgm:pt>
    <dgm:pt modelId="{7CCB09FB-138F-4D71-A8BE-82BE6844B825}" type="pres">
      <dgm:prSet presAssocID="{1B6BBD85-07EE-4654-8C49-40C7ACF3EDB7}" presName="compNode" presStyleCnt="0"/>
      <dgm:spPr/>
    </dgm:pt>
    <dgm:pt modelId="{6EB2704F-E07C-4239-BAFD-5DA8469114DC}" type="pres">
      <dgm:prSet presAssocID="{1B6BBD85-07EE-4654-8C49-40C7ACF3EDB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omputer"/>
        </a:ext>
      </dgm:extLst>
    </dgm:pt>
    <dgm:pt modelId="{52D64A7B-C7DD-42D6-914B-9507FBA3752D}" type="pres">
      <dgm:prSet presAssocID="{1B6BBD85-07EE-4654-8C49-40C7ACF3EDB7}" presName="spaceRect" presStyleCnt="0"/>
      <dgm:spPr/>
    </dgm:pt>
    <dgm:pt modelId="{803781ED-591F-4D4E-9AED-982249AF4954}" type="pres">
      <dgm:prSet presAssocID="{1B6BBD85-07EE-4654-8C49-40C7ACF3EDB7}" presName="textRect" presStyleLbl="revTx" presStyleIdx="0" presStyleCnt="3">
        <dgm:presLayoutVars>
          <dgm:chMax val="1"/>
          <dgm:chPref val="1"/>
        </dgm:presLayoutVars>
      </dgm:prSet>
      <dgm:spPr/>
    </dgm:pt>
    <dgm:pt modelId="{18E0C8F7-DC76-4337-8B2A-A3DB1726A915}" type="pres">
      <dgm:prSet presAssocID="{BE808FBC-6CA4-40FB-8620-52641554C18B}" presName="sibTrans" presStyleCnt="0"/>
      <dgm:spPr/>
    </dgm:pt>
    <dgm:pt modelId="{C71E1D49-8FB3-4CB4-B1BE-4160725C36BB}" type="pres">
      <dgm:prSet presAssocID="{8CF22259-A22B-4494-B9A7-F64349D430C6}" presName="compNode" presStyleCnt="0"/>
      <dgm:spPr/>
    </dgm:pt>
    <dgm:pt modelId="{0FB23F3C-0DB3-43E1-9435-80B6B5C81DD1}" type="pres">
      <dgm:prSet presAssocID="{8CF22259-A22B-4494-B9A7-F64349D430C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anger"/>
        </a:ext>
      </dgm:extLst>
    </dgm:pt>
    <dgm:pt modelId="{F2F73065-C852-4EFF-9F1D-78F2169A9381}" type="pres">
      <dgm:prSet presAssocID="{8CF22259-A22B-4494-B9A7-F64349D430C6}" presName="spaceRect" presStyleCnt="0"/>
      <dgm:spPr/>
    </dgm:pt>
    <dgm:pt modelId="{D9A51AD0-EEF8-4163-9D97-065C88522717}" type="pres">
      <dgm:prSet presAssocID="{8CF22259-A22B-4494-B9A7-F64349D430C6}" presName="textRect" presStyleLbl="revTx" presStyleIdx="1" presStyleCnt="3">
        <dgm:presLayoutVars>
          <dgm:chMax val="1"/>
          <dgm:chPref val="1"/>
        </dgm:presLayoutVars>
      </dgm:prSet>
      <dgm:spPr/>
    </dgm:pt>
    <dgm:pt modelId="{138B56AF-D7DF-42CF-8FD2-E476FB1EAB3B}" type="pres">
      <dgm:prSet presAssocID="{8401C5B4-72F2-4691-B000-8726058DCE84}" presName="sibTrans" presStyleCnt="0"/>
      <dgm:spPr/>
    </dgm:pt>
    <dgm:pt modelId="{4BFCB8CA-A30E-4F22-B33D-3C8DB2AC57B3}" type="pres">
      <dgm:prSet presAssocID="{3E9AFDF0-53FB-4C91-A1DC-1B4EBC265965}" presName="compNode" presStyleCnt="0"/>
      <dgm:spPr/>
    </dgm:pt>
    <dgm:pt modelId="{7878E10D-D8BB-45C3-937F-14AE6CE21AFF}" type="pres">
      <dgm:prSet presAssocID="{3E9AFDF0-53FB-4C91-A1DC-1B4EBC26596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roup"/>
        </a:ext>
      </dgm:extLst>
    </dgm:pt>
    <dgm:pt modelId="{C8A3E922-B4DC-440A-B56F-37534DDC42CD}" type="pres">
      <dgm:prSet presAssocID="{3E9AFDF0-53FB-4C91-A1DC-1B4EBC265965}" presName="spaceRect" presStyleCnt="0"/>
      <dgm:spPr/>
    </dgm:pt>
    <dgm:pt modelId="{F67B16FF-2F25-4591-8E9D-CEF217D334F1}" type="pres">
      <dgm:prSet presAssocID="{3E9AFDF0-53FB-4C91-A1DC-1B4EBC265965}" presName="textRect" presStyleLbl="revTx" presStyleIdx="2" presStyleCnt="3">
        <dgm:presLayoutVars>
          <dgm:chMax val="1"/>
          <dgm:chPref val="1"/>
        </dgm:presLayoutVars>
      </dgm:prSet>
      <dgm:spPr/>
    </dgm:pt>
  </dgm:ptLst>
  <dgm:cxnLst>
    <dgm:cxn modelId="{DAA7F710-977B-4233-86C2-45D55517592A}" srcId="{909A9A24-5982-43E4-A2DB-23B56585459D}" destId="{1B6BBD85-07EE-4654-8C49-40C7ACF3EDB7}" srcOrd="0" destOrd="0" parTransId="{264FE710-63BB-47F0-BD6C-F90CB22C1F25}" sibTransId="{BE808FBC-6CA4-40FB-8620-52641554C18B}"/>
    <dgm:cxn modelId="{8FD1094C-B020-4900-AF2B-9B193B24BF11}" type="presOf" srcId="{1B6BBD85-07EE-4654-8C49-40C7ACF3EDB7}" destId="{803781ED-591F-4D4E-9AED-982249AF4954}" srcOrd="0" destOrd="0" presId="urn:microsoft.com/office/officeart/2018/2/layout/IconLabelList"/>
    <dgm:cxn modelId="{947E157C-E04B-44BD-88B9-99E637B0BD28}" type="presOf" srcId="{8CF22259-A22B-4494-B9A7-F64349D430C6}" destId="{D9A51AD0-EEF8-4163-9D97-065C88522717}" srcOrd="0" destOrd="0" presId="urn:microsoft.com/office/officeart/2018/2/layout/IconLabelList"/>
    <dgm:cxn modelId="{65FFA09E-64CE-4329-A140-4BE22B9F7C26}" srcId="{909A9A24-5982-43E4-A2DB-23B56585459D}" destId="{8CF22259-A22B-4494-B9A7-F64349D430C6}" srcOrd="1" destOrd="0" parTransId="{15405BDA-9992-404A-ACDB-DD54BCD0A892}" sibTransId="{8401C5B4-72F2-4691-B000-8726058DCE84}"/>
    <dgm:cxn modelId="{2112F49F-3CBA-4461-9879-84B51B434947}" type="presOf" srcId="{909A9A24-5982-43E4-A2DB-23B56585459D}" destId="{1BD9231D-07DB-4159-BB65-71A176B0D701}" srcOrd="0" destOrd="0" presId="urn:microsoft.com/office/officeart/2018/2/layout/IconLabelList"/>
    <dgm:cxn modelId="{53107AA4-73C7-40CF-BE03-468081BFE173}" type="presOf" srcId="{3E9AFDF0-53FB-4C91-A1DC-1B4EBC265965}" destId="{F67B16FF-2F25-4591-8E9D-CEF217D334F1}" srcOrd="0" destOrd="0" presId="urn:microsoft.com/office/officeart/2018/2/layout/IconLabelList"/>
    <dgm:cxn modelId="{1079ECF1-6BD5-4DCE-9CB6-183D2D56854E}" srcId="{909A9A24-5982-43E4-A2DB-23B56585459D}" destId="{3E9AFDF0-53FB-4C91-A1DC-1B4EBC265965}" srcOrd="2" destOrd="0" parTransId="{628AEECF-FB09-46E0-88C5-4D2A6CCA6C10}" sibTransId="{60D11E7D-0737-4ED8-9D00-2F502B7330B9}"/>
    <dgm:cxn modelId="{ED1423F4-F711-4DC4-A1B6-11FEAFE81472}" type="presParOf" srcId="{1BD9231D-07DB-4159-BB65-71A176B0D701}" destId="{7CCB09FB-138F-4D71-A8BE-82BE6844B825}" srcOrd="0" destOrd="0" presId="urn:microsoft.com/office/officeart/2018/2/layout/IconLabelList"/>
    <dgm:cxn modelId="{FF5B0C55-4466-4858-B9E6-73FE2BF50F18}" type="presParOf" srcId="{7CCB09FB-138F-4D71-A8BE-82BE6844B825}" destId="{6EB2704F-E07C-4239-BAFD-5DA8469114DC}" srcOrd="0" destOrd="0" presId="urn:microsoft.com/office/officeart/2018/2/layout/IconLabelList"/>
    <dgm:cxn modelId="{739B4C1C-F311-4155-89D8-A217C25E20AD}" type="presParOf" srcId="{7CCB09FB-138F-4D71-A8BE-82BE6844B825}" destId="{52D64A7B-C7DD-42D6-914B-9507FBA3752D}" srcOrd="1" destOrd="0" presId="urn:microsoft.com/office/officeart/2018/2/layout/IconLabelList"/>
    <dgm:cxn modelId="{1300C03C-8581-4336-91E8-917388CC7144}" type="presParOf" srcId="{7CCB09FB-138F-4D71-A8BE-82BE6844B825}" destId="{803781ED-591F-4D4E-9AED-982249AF4954}" srcOrd="2" destOrd="0" presId="urn:microsoft.com/office/officeart/2018/2/layout/IconLabelList"/>
    <dgm:cxn modelId="{2B28B1E6-3BE1-4CAA-866A-75B1A0126F85}" type="presParOf" srcId="{1BD9231D-07DB-4159-BB65-71A176B0D701}" destId="{18E0C8F7-DC76-4337-8B2A-A3DB1726A915}" srcOrd="1" destOrd="0" presId="urn:microsoft.com/office/officeart/2018/2/layout/IconLabelList"/>
    <dgm:cxn modelId="{42670FB5-6654-499F-AE3D-58083E537045}" type="presParOf" srcId="{1BD9231D-07DB-4159-BB65-71A176B0D701}" destId="{C71E1D49-8FB3-4CB4-B1BE-4160725C36BB}" srcOrd="2" destOrd="0" presId="urn:microsoft.com/office/officeart/2018/2/layout/IconLabelList"/>
    <dgm:cxn modelId="{8C405279-CA14-480B-821E-286AD388B889}" type="presParOf" srcId="{C71E1D49-8FB3-4CB4-B1BE-4160725C36BB}" destId="{0FB23F3C-0DB3-43E1-9435-80B6B5C81DD1}" srcOrd="0" destOrd="0" presId="urn:microsoft.com/office/officeart/2018/2/layout/IconLabelList"/>
    <dgm:cxn modelId="{6B4D0443-4AD9-495A-B305-9A6C3974BB7A}" type="presParOf" srcId="{C71E1D49-8FB3-4CB4-B1BE-4160725C36BB}" destId="{F2F73065-C852-4EFF-9F1D-78F2169A9381}" srcOrd="1" destOrd="0" presId="urn:microsoft.com/office/officeart/2018/2/layout/IconLabelList"/>
    <dgm:cxn modelId="{7F966E09-F2D9-4238-ABD2-4254EB1A91F0}" type="presParOf" srcId="{C71E1D49-8FB3-4CB4-B1BE-4160725C36BB}" destId="{D9A51AD0-EEF8-4163-9D97-065C88522717}" srcOrd="2" destOrd="0" presId="urn:microsoft.com/office/officeart/2018/2/layout/IconLabelList"/>
    <dgm:cxn modelId="{98543062-8356-43C0-8A93-EF2D588FFF11}" type="presParOf" srcId="{1BD9231D-07DB-4159-BB65-71A176B0D701}" destId="{138B56AF-D7DF-42CF-8FD2-E476FB1EAB3B}" srcOrd="3" destOrd="0" presId="urn:microsoft.com/office/officeart/2018/2/layout/IconLabelList"/>
    <dgm:cxn modelId="{1ABEC55A-40F1-4158-B33D-BF0BAA12B53D}" type="presParOf" srcId="{1BD9231D-07DB-4159-BB65-71A176B0D701}" destId="{4BFCB8CA-A30E-4F22-B33D-3C8DB2AC57B3}" srcOrd="4" destOrd="0" presId="urn:microsoft.com/office/officeart/2018/2/layout/IconLabelList"/>
    <dgm:cxn modelId="{861B27F9-CD32-4AC7-9C74-0641E800AA6D}" type="presParOf" srcId="{4BFCB8CA-A30E-4F22-B33D-3C8DB2AC57B3}" destId="{7878E10D-D8BB-45C3-937F-14AE6CE21AFF}" srcOrd="0" destOrd="0" presId="urn:microsoft.com/office/officeart/2018/2/layout/IconLabelList"/>
    <dgm:cxn modelId="{FA9BFE08-F4D7-4649-A0BB-3ED1504F26E1}" type="presParOf" srcId="{4BFCB8CA-A30E-4F22-B33D-3C8DB2AC57B3}" destId="{C8A3E922-B4DC-440A-B56F-37534DDC42CD}" srcOrd="1" destOrd="0" presId="urn:microsoft.com/office/officeart/2018/2/layout/IconLabelList"/>
    <dgm:cxn modelId="{A8E19FF8-6162-4C78-9C39-53D7A27CE25B}" type="presParOf" srcId="{4BFCB8CA-A30E-4F22-B33D-3C8DB2AC57B3}" destId="{F67B16FF-2F25-4591-8E9D-CEF217D334F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C6EF4F2-C866-4A4E-8048-39A5A71B03F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8944701-0157-4618-A476-464E8F14F227}">
      <dgm:prSet custT="1"/>
      <dgm:spPr/>
      <dgm:t>
        <a:bodyPr/>
        <a:lstStyle/>
        <a:p>
          <a:r>
            <a:rPr lang="en-US" sz="1600" dirty="0"/>
            <a:t>It is considered a duplication if D.C. has budgeted for the item or is required to do it.  An example is the repainting of a school auditorium.  DGS had it scheduled but not for another 5 years. </a:t>
          </a:r>
        </a:p>
      </dgm:t>
    </dgm:pt>
    <dgm:pt modelId="{5CF90039-AA84-42C0-B377-75672FC770C2}" type="parTrans" cxnId="{4550E7E6-B1FF-4C98-8080-28B0534C006C}">
      <dgm:prSet/>
      <dgm:spPr/>
      <dgm:t>
        <a:bodyPr/>
        <a:lstStyle/>
        <a:p>
          <a:endParaRPr lang="en-US"/>
        </a:p>
      </dgm:t>
    </dgm:pt>
    <dgm:pt modelId="{1B03E58D-43E2-4B0B-AF12-CF5722EA2394}" type="sibTrans" cxnId="{4550E7E6-B1FF-4C98-8080-28B0534C006C}">
      <dgm:prSet/>
      <dgm:spPr/>
      <dgm:t>
        <a:bodyPr/>
        <a:lstStyle/>
        <a:p>
          <a:endParaRPr lang="en-US"/>
        </a:p>
      </dgm:t>
    </dgm:pt>
    <dgm:pt modelId="{DDDAE4FD-E440-4CCD-AD95-B7C252896FA8}">
      <dgm:prSet/>
      <dgm:spPr/>
      <dgm:t>
        <a:bodyPr/>
        <a:lstStyle/>
        <a:p>
          <a:r>
            <a:rPr lang="en-US" dirty="0"/>
            <a:t>Services that have been suspended by the City or are no longer performed are permissible.  Examples are in the 1980s when the city suspended bulk trash, ANCs were allowed to set up a collection. </a:t>
          </a:r>
        </a:p>
      </dgm:t>
    </dgm:pt>
    <dgm:pt modelId="{DA5B756E-EC3E-4E9A-8E7C-D4C655038C69}" type="parTrans" cxnId="{618C1D68-54EF-418C-B769-843CF44B085C}">
      <dgm:prSet/>
      <dgm:spPr/>
      <dgm:t>
        <a:bodyPr/>
        <a:lstStyle/>
        <a:p>
          <a:endParaRPr lang="en-US"/>
        </a:p>
      </dgm:t>
    </dgm:pt>
    <dgm:pt modelId="{7BF49A0E-4F86-49FA-84C5-ECB8D8F392FC}" type="sibTrans" cxnId="{618C1D68-54EF-418C-B769-843CF44B085C}">
      <dgm:prSet/>
      <dgm:spPr/>
      <dgm:t>
        <a:bodyPr/>
        <a:lstStyle/>
        <a:p>
          <a:endParaRPr lang="en-US"/>
        </a:p>
      </dgm:t>
    </dgm:pt>
    <dgm:pt modelId="{987F4218-FB96-4985-BC5E-181E3D1FFD6F}">
      <dgm:prSet/>
      <dgm:spPr/>
      <dgm:t>
        <a:bodyPr/>
        <a:lstStyle/>
        <a:p>
          <a:r>
            <a:rPr lang="en-US" dirty="0"/>
            <a:t>An ANC funded an outdoor reading area through a library Friends group.  DCPL verified this was not provided in their budget.</a:t>
          </a:r>
        </a:p>
      </dgm:t>
    </dgm:pt>
    <dgm:pt modelId="{56B832CD-BCC2-4FED-9394-84CF10E6EF56}" type="parTrans" cxnId="{4F404BEA-14E9-4B04-9859-149C6D76C1EE}">
      <dgm:prSet/>
      <dgm:spPr/>
      <dgm:t>
        <a:bodyPr/>
        <a:lstStyle/>
        <a:p>
          <a:endParaRPr lang="en-US"/>
        </a:p>
      </dgm:t>
    </dgm:pt>
    <dgm:pt modelId="{184DB439-8D88-4500-BFE5-18C5F927E526}" type="sibTrans" cxnId="{4F404BEA-14E9-4B04-9859-149C6D76C1EE}">
      <dgm:prSet/>
      <dgm:spPr/>
      <dgm:t>
        <a:bodyPr/>
        <a:lstStyle/>
        <a:p>
          <a:endParaRPr lang="en-US"/>
        </a:p>
      </dgm:t>
    </dgm:pt>
    <dgm:pt modelId="{A7893D9D-E10C-422D-BE39-BF408824DB2C}">
      <dgm:prSet/>
      <dgm:spPr/>
      <dgm:t>
        <a:bodyPr/>
        <a:lstStyle/>
        <a:p>
          <a:r>
            <a:rPr lang="en-US" dirty="0"/>
            <a:t>ANCs have purchased tools for cleanups in the winter months when the Helping Hands tool lending is not available.</a:t>
          </a:r>
        </a:p>
      </dgm:t>
    </dgm:pt>
    <dgm:pt modelId="{020EFFD0-30F4-4E34-A583-946731C897CF}" type="parTrans" cxnId="{D54140CD-1DA8-41D9-BD58-7340D4226E49}">
      <dgm:prSet/>
      <dgm:spPr/>
      <dgm:t>
        <a:bodyPr/>
        <a:lstStyle/>
        <a:p>
          <a:endParaRPr lang="en-US"/>
        </a:p>
      </dgm:t>
    </dgm:pt>
    <dgm:pt modelId="{68CF0D35-4EDB-4A7C-B7C2-4D974CD1A8ED}" type="sibTrans" cxnId="{D54140CD-1DA8-41D9-BD58-7340D4226E49}">
      <dgm:prSet/>
      <dgm:spPr/>
      <dgm:t>
        <a:bodyPr/>
        <a:lstStyle/>
        <a:p>
          <a:endParaRPr lang="en-US"/>
        </a:p>
      </dgm:t>
    </dgm:pt>
    <dgm:pt modelId="{47CF78C8-2887-4147-908F-297D0C81247F}" type="pres">
      <dgm:prSet presAssocID="{FC6EF4F2-C866-4A4E-8048-39A5A71B03F0}" presName="root" presStyleCnt="0">
        <dgm:presLayoutVars>
          <dgm:dir/>
          <dgm:resizeHandles val="exact"/>
        </dgm:presLayoutVars>
      </dgm:prSet>
      <dgm:spPr/>
    </dgm:pt>
    <dgm:pt modelId="{F9C0A68C-BD6A-4B11-AC83-B4B9C1E1E5FE}" type="pres">
      <dgm:prSet presAssocID="{08944701-0157-4618-A476-464E8F14F227}" presName="compNode" presStyleCnt="0"/>
      <dgm:spPr/>
    </dgm:pt>
    <dgm:pt modelId="{96D2E6D0-26D2-4FED-BBC7-F0FDE6C58E9A}" type="pres">
      <dgm:prSet presAssocID="{08944701-0157-4618-A476-464E8F14F227}" presName="bgRect" presStyleLbl="bgShp" presStyleIdx="0" presStyleCnt="4"/>
      <dgm:spPr/>
    </dgm:pt>
    <dgm:pt modelId="{5BC515F6-50EA-4921-9778-527B01A723DF}" type="pres">
      <dgm:prSet presAssocID="{08944701-0157-4618-A476-464E8F14F22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Irritant"/>
        </a:ext>
      </dgm:extLst>
    </dgm:pt>
    <dgm:pt modelId="{B0B0C031-CBFD-4963-863D-130D329A0C3F}" type="pres">
      <dgm:prSet presAssocID="{08944701-0157-4618-A476-464E8F14F227}" presName="spaceRect" presStyleCnt="0"/>
      <dgm:spPr/>
    </dgm:pt>
    <dgm:pt modelId="{5D8123A0-7666-45D6-B955-02B1806BE606}" type="pres">
      <dgm:prSet presAssocID="{08944701-0157-4618-A476-464E8F14F227}" presName="parTx" presStyleLbl="revTx" presStyleIdx="0" presStyleCnt="4">
        <dgm:presLayoutVars>
          <dgm:chMax val="0"/>
          <dgm:chPref val="0"/>
        </dgm:presLayoutVars>
      </dgm:prSet>
      <dgm:spPr/>
    </dgm:pt>
    <dgm:pt modelId="{D9B3DB92-1B77-40AE-85D0-4613F767A346}" type="pres">
      <dgm:prSet presAssocID="{1B03E58D-43E2-4B0B-AF12-CF5722EA2394}" presName="sibTrans" presStyleCnt="0"/>
      <dgm:spPr/>
    </dgm:pt>
    <dgm:pt modelId="{EB9D2C06-C44B-44B5-A87B-86FAFA423BE1}" type="pres">
      <dgm:prSet presAssocID="{DDDAE4FD-E440-4CCD-AD95-B7C252896FA8}" presName="compNode" presStyleCnt="0"/>
      <dgm:spPr/>
    </dgm:pt>
    <dgm:pt modelId="{E1C8C326-0F35-44BA-9312-B56A8202BC57}" type="pres">
      <dgm:prSet presAssocID="{DDDAE4FD-E440-4CCD-AD95-B7C252896FA8}" presName="bgRect" presStyleLbl="bgShp" presStyleIdx="1" presStyleCnt="4"/>
      <dgm:spPr/>
    </dgm:pt>
    <dgm:pt modelId="{4D511F79-9D0B-4E6B-9EB1-20074834978E}" type="pres">
      <dgm:prSet presAssocID="{DDDAE4FD-E440-4CCD-AD95-B7C252896FA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ulldozer"/>
        </a:ext>
      </dgm:extLst>
    </dgm:pt>
    <dgm:pt modelId="{859390C3-7F09-48EB-A6A3-08859A2018A1}" type="pres">
      <dgm:prSet presAssocID="{DDDAE4FD-E440-4CCD-AD95-B7C252896FA8}" presName="spaceRect" presStyleCnt="0"/>
      <dgm:spPr/>
    </dgm:pt>
    <dgm:pt modelId="{356902F5-EACC-45C7-B9DF-513317753CB5}" type="pres">
      <dgm:prSet presAssocID="{DDDAE4FD-E440-4CCD-AD95-B7C252896FA8}" presName="parTx" presStyleLbl="revTx" presStyleIdx="1" presStyleCnt="4">
        <dgm:presLayoutVars>
          <dgm:chMax val="0"/>
          <dgm:chPref val="0"/>
        </dgm:presLayoutVars>
      </dgm:prSet>
      <dgm:spPr/>
    </dgm:pt>
    <dgm:pt modelId="{8D241154-1EFE-40C7-966B-633E52A90E44}" type="pres">
      <dgm:prSet presAssocID="{7BF49A0E-4F86-49FA-84C5-ECB8D8F392FC}" presName="sibTrans" presStyleCnt="0"/>
      <dgm:spPr/>
    </dgm:pt>
    <dgm:pt modelId="{76728688-8C30-434B-BF1B-A40EFBF19DDB}" type="pres">
      <dgm:prSet presAssocID="{987F4218-FB96-4985-BC5E-181E3D1FFD6F}" presName="compNode" presStyleCnt="0"/>
      <dgm:spPr/>
    </dgm:pt>
    <dgm:pt modelId="{74CFE42C-703F-47FC-8A4C-5F441F688AB9}" type="pres">
      <dgm:prSet presAssocID="{987F4218-FB96-4985-BC5E-181E3D1FFD6F}" presName="bgRect" presStyleLbl="bgShp" presStyleIdx="2" presStyleCnt="4"/>
      <dgm:spPr/>
    </dgm:pt>
    <dgm:pt modelId="{806F1FDD-A063-45E3-B05A-8846F9F6EA4F}" type="pres">
      <dgm:prSet presAssocID="{987F4218-FB96-4985-BC5E-181E3D1FFD6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oks on Shelf"/>
        </a:ext>
      </dgm:extLst>
    </dgm:pt>
    <dgm:pt modelId="{7035D35C-05D6-454D-BED8-905221BAAEB4}" type="pres">
      <dgm:prSet presAssocID="{987F4218-FB96-4985-BC5E-181E3D1FFD6F}" presName="spaceRect" presStyleCnt="0"/>
      <dgm:spPr/>
    </dgm:pt>
    <dgm:pt modelId="{2CBCD66D-03CF-4032-8E30-CFC93360ECD5}" type="pres">
      <dgm:prSet presAssocID="{987F4218-FB96-4985-BC5E-181E3D1FFD6F}" presName="parTx" presStyleLbl="revTx" presStyleIdx="2" presStyleCnt="4">
        <dgm:presLayoutVars>
          <dgm:chMax val="0"/>
          <dgm:chPref val="0"/>
        </dgm:presLayoutVars>
      </dgm:prSet>
      <dgm:spPr/>
    </dgm:pt>
    <dgm:pt modelId="{734A8663-2265-4A3B-9B0B-D053682E03F0}" type="pres">
      <dgm:prSet presAssocID="{184DB439-8D88-4500-BFE5-18C5F927E526}" presName="sibTrans" presStyleCnt="0"/>
      <dgm:spPr/>
    </dgm:pt>
    <dgm:pt modelId="{497CB110-B149-4B4A-9576-51C4EE412544}" type="pres">
      <dgm:prSet presAssocID="{A7893D9D-E10C-422D-BE39-BF408824DB2C}" presName="compNode" presStyleCnt="0"/>
      <dgm:spPr/>
    </dgm:pt>
    <dgm:pt modelId="{A45692B6-48F3-41FF-A8A5-41E5E2037B64}" type="pres">
      <dgm:prSet presAssocID="{A7893D9D-E10C-422D-BE39-BF408824DB2C}" presName="bgRect" presStyleLbl="bgShp" presStyleIdx="3" presStyleCnt="4"/>
      <dgm:spPr/>
    </dgm:pt>
    <dgm:pt modelId="{0A50DF89-6417-45A4-9193-D8F04CDBA253}" type="pres">
      <dgm:prSet presAssocID="{A7893D9D-E10C-422D-BE39-BF408824DB2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ools"/>
        </a:ext>
      </dgm:extLst>
    </dgm:pt>
    <dgm:pt modelId="{9596E0F6-504E-4F16-AC31-4FDEA889290B}" type="pres">
      <dgm:prSet presAssocID="{A7893D9D-E10C-422D-BE39-BF408824DB2C}" presName="spaceRect" presStyleCnt="0"/>
      <dgm:spPr/>
    </dgm:pt>
    <dgm:pt modelId="{351F5A85-97BB-4C95-87DE-3833974871E7}" type="pres">
      <dgm:prSet presAssocID="{A7893D9D-E10C-422D-BE39-BF408824DB2C}" presName="parTx" presStyleLbl="revTx" presStyleIdx="3" presStyleCnt="4">
        <dgm:presLayoutVars>
          <dgm:chMax val="0"/>
          <dgm:chPref val="0"/>
        </dgm:presLayoutVars>
      </dgm:prSet>
      <dgm:spPr/>
    </dgm:pt>
  </dgm:ptLst>
  <dgm:cxnLst>
    <dgm:cxn modelId="{E140CE1E-E53D-450B-9D20-276B190FA98E}" type="presOf" srcId="{FC6EF4F2-C866-4A4E-8048-39A5A71B03F0}" destId="{47CF78C8-2887-4147-908F-297D0C81247F}" srcOrd="0" destOrd="0" presId="urn:microsoft.com/office/officeart/2018/2/layout/IconVerticalSolidList"/>
    <dgm:cxn modelId="{13DBF764-AC7A-44FE-B314-B0CCB90D6D1D}" type="presOf" srcId="{987F4218-FB96-4985-BC5E-181E3D1FFD6F}" destId="{2CBCD66D-03CF-4032-8E30-CFC93360ECD5}" srcOrd="0" destOrd="0" presId="urn:microsoft.com/office/officeart/2018/2/layout/IconVerticalSolidList"/>
    <dgm:cxn modelId="{618C1D68-54EF-418C-B769-843CF44B085C}" srcId="{FC6EF4F2-C866-4A4E-8048-39A5A71B03F0}" destId="{DDDAE4FD-E440-4CCD-AD95-B7C252896FA8}" srcOrd="1" destOrd="0" parTransId="{DA5B756E-EC3E-4E9A-8E7C-D4C655038C69}" sibTransId="{7BF49A0E-4F86-49FA-84C5-ECB8D8F392FC}"/>
    <dgm:cxn modelId="{9E065487-818D-49B1-B090-356DFC15B589}" type="presOf" srcId="{DDDAE4FD-E440-4CCD-AD95-B7C252896FA8}" destId="{356902F5-EACC-45C7-B9DF-513317753CB5}" srcOrd="0" destOrd="0" presId="urn:microsoft.com/office/officeart/2018/2/layout/IconVerticalSolidList"/>
    <dgm:cxn modelId="{1C66628F-31C0-4350-987A-6836DC16A61B}" type="presOf" srcId="{A7893D9D-E10C-422D-BE39-BF408824DB2C}" destId="{351F5A85-97BB-4C95-87DE-3833974871E7}" srcOrd="0" destOrd="0" presId="urn:microsoft.com/office/officeart/2018/2/layout/IconVerticalSolidList"/>
    <dgm:cxn modelId="{636F77A6-2AC4-437E-89EC-927FE29E82A7}" type="presOf" srcId="{08944701-0157-4618-A476-464E8F14F227}" destId="{5D8123A0-7666-45D6-B955-02B1806BE606}" srcOrd="0" destOrd="0" presId="urn:microsoft.com/office/officeart/2018/2/layout/IconVerticalSolidList"/>
    <dgm:cxn modelId="{D54140CD-1DA8-41D9-BD58-7340D4226E49}" srcId="{FC6EF4F2-C866-4A4E-8048-39A5A71B03F0}" destId="{A7893D9D-E10C-422D-BE39-BF408824DB2C}" srcOrd="3" destOrd="0" parTransId="{020EFFD0-30F4-4E34-A583-946731C897CF}" sibTransId="{68CF0D35-4EDB-4A7C-B7C2-4D974CD1A8ED}"/>
    <dgm:cxn modelId="{4550E7E6-B1FF-4C98-8080-28B0534C006C}" srcId="{FC6EF4F2-C866-4A4E-8048-39A5A71B03F0}" destId="{08944701-0157-4618-A476-464E8F14F227}" srcOrd="0" destOrd="0" parTransId="{5CF90039-AA84-42C0-B377-75672FC770C2}" sibTransId="{1B03E58D-43E2-4B0B-AF12-CF5722EA2394}"/>
    <dgm:cxn modelId="{4F404BEA-14E9-4B04-9859-149C6D76C1EE}" srcId="{FC6EF4F2-C866-4A4E-8048-39A5A71B03F0}" destId="{987F4218-FB96-4985-BC5E-181E3D1FFD6F}" srcOrd="2" destOrd="0" parTransId="{56B832CD-BCC2-4FED-9394-84CF10E6EF56}" sibTransId="{184DB439-8D88-4500-BFE5-18C5F927E526}"/>
    <dgm:cxn modelId="{530405D4-0898-40DF-AD1B-4E92081D4FC5}" type="presParOf" srcId="{47CF78C8-2887-4147-908F-297D0C81247F}" destId="{F9C0A68C-BD6A-4B11-AC83-B4B9C1E1E5FE}" srcOrd="0" destOrd="0" presId="urn:microsoft.com/office/officeart/2018/2/layout/IconVerticalSolidList"/>
    <dgm:cxn modelId="{ED0D40F6-2432-4CBD-8485-D6306A1B8E17}" type="presParOf" srcId="{F9C0A68C-BD6A-4B11-AC83-B4B9C1E1E5FE}" destId="{96D2E6D0-26D2-4FED-BBC7-F0FDE6C58E9A}" srcOrd="0" destOrd="0" presId="urn:microsoft.com/office/officeart/2018/2/layout/IconVerticalSolidList"/>
    <dgm:cxn modelId="{B14BBBEA-20B4-4A7D-A133-E606BE0AB7D1}" type="presParOf" srcId="{F9C0A68C-BD6A-4B11-AC83-B4B9C1E1E5FE}" destId="{5BC515F6-50EA-4921-9778-527B01A723DF}" srcOrd="1" destOrd="0" presId="urn:microsoft.com/office/officeart/2018/2/layout/IconVerticalSolidList"/>
    <dgm:cxn modelId="{869A9EE8-C28E-42D3-B54D-2157615A5144}" type="presParOf" srcId="{F9C0A68C-BD6A-4B11-AC83-B4B9C1E1E5FE}" destId="{B0B0C031-CBFD-4963-863D-130D329A0C3F}" srcOrd="2" destOrd="0" presId="urn:microsoft.com/office/officeart/2018/2/layout/IconVerticalSolidList"/>
    <dgm:cxn modelId="{3FBF2DAA-6A19-4908-95F4-E4D398955BC5}" type="presParOf" srcId="{F9C0A68C-BD6A-4B11-AC83-B4B9C1E1E5FE}" destId="{5D8123A0-7666-45D6-B955-02B1806BE606}" srcOrd="3" destOrd="0" presId="urn:microsoft.com/office/officeart/2018/2/layout/IconVerticalSolidList"/>
    <dgm:cxn modelId="{7F7474A1-7D7E-4DEF-9E96-828FAA7884C8}" type="presParOf" srcId="{47CF78C8-2887-4147-908F-297D0C81247F}" destId="{D9B3DB92-1B77-40AE-85D0-4613F767A346}" srcOrd="1" destOrd="0" presId="urn:microsoft.com/office/officeart/2018/2/layout/IconVerticalSolidList"/>
    <dgm:cxn modelId="{8EB257D1-89B4-4549-A169-46E0332A9580}" type="presParOf" srcId="{47CF78C8-2887-4147-908F-297D0C81247F}" destId="{EB9D2C06-C44B-44B5-A87B-86FAFA423BE1}" srcOrd="2" destOrd="0" presId="urn:microsoft.com/office/officeart/2018/2/layout/IconVerticalSolidList"/>
    <dgm:cxn modelId="{42EE0A65-152D-4158-835B-2291F75A1A27}" type="presParOf" srcId="{EB9D2C06-C44B-44B5-A87B-86FAFA423BE1}" destId="{E1C8C326-0F35-44BA-9312-B56A8202BC57}" srcOrd="0" destOrd="0" presId="urn:microsoft.com/office/officeart/2018/2/layout/IconVerticalSolidList"/>
    <dgm:cxn modelId="{CE3EAE64-0C79-4C53-998C-1AD83C1B8474}" type="presParOf" srcId="{EB9D2C06-C44B-44B5-A87B-86FAFA423BE1}" destId="{4D511F79-9D0B-4E6B-9EB1-20074834978E}" srcOrd="1" destOrd="0" presId="urn:microsoft.com/office/officeart/2018/2/layout/IconVerticalSolidList"/>
    <dgm:cxn modelId="{AB9115E8-A086-47F0-A9BD-09AE5B6A29D0}" type="presParOf" srcId="{EB9D2C06-C44B-44B5-A87B-86FAFA423BE1}" destId="{859390C3-7F09-48EB-A6A3-08859A2018A1}" srcOrd="2" destOrd="0" presId="urn:microsoft.com/office/officeart/2018/2/layout/IconVerticalSolidList"/>
    <dgm:cxn modelId="{0183CBD7-B624-4262-8378-A915D73AF1DF}" type="presParOf" srcId="{EB9D2C06-C44B-44B5-A87B-86FAFA423BE1}" destId="{356902F5-EACC-45C7-B9DF-513317753CB5}" srcOrd="3" destOrd="0" presId="urn:microsoft.com/office/officeart/2018/2/layout/IconVerticalSolidList"/>
    <dgm:cxn modelId="{7C6EEA77-CB17-4B5A-83C3-0AF0A4A04D39}" type="presParOf" srcId="{47CF78C8-2887-4147-908F-297D0C81247F}" destId="{8D241154-1EFE-40C7-966B-633E52A90E44}" srcOrd="3" destOrd="0" presId="urn:microsoft.com/office/officeart/2018/2/layout/IconVerticalSolidList"/>
    <dgm:cxn modelId="{A289CCA6-2729-45FE-9305-18C7C86C3268}" type="presParOf" srcId="{47CF78C8-2887-4147-908F-297D0C81247F}" destId="{76728688-8C30-434B-BF1B-A40EFBF19DDB}" srcOrd="4" destOrd="0" presId="urn:microsoft.com/office/officeart/2018/2/layout/IconVerticalSolidList"/>
    <dgm:cxn modelId="{269A52A8-CF27-4D19-BCA2-453C372E6F3E}" type="presParOf" srcId="{76728688-8C30-434B-BF1B-A40EFBF19DDB}" destId="{74CFE42C-703F-47FC-8A4C-5F441F688AB9}" srcOrd="0" destOrd="0" presId="urn:microsoft.com/office/officeart/2018/2/layout/IconVerticalSolidList"/>
    <dgm:cxn modelId="{B71A09A1-F86F-4F1A-A454-6A5E6B8F4DA3}" type="presParOf" srcId="{76728688-8C30-434B-BF1B-A40EFBF19DDB}" destId="{806F1FDD-A063-45E3-B05A-8846F9F6EA4F}" srcOrd="1" destOrd="0" presId="urn:microsoft.com/office/officeart/2018/2/layout/IconVerticalSolidList"/>
    <dgm:cxn modelId="{6037ABF8-11E3-4DFA-A60B-53523BBE0AA3}" type="presParOf" srcId="{76728688-8C30-434B-BF1B-A40EFBF19DDB}" destId="{7035D35C-05D6-454D-BED8-905221BAAEB4}" srcOrd="2" destOrd="0" presId="urn:microsoft.com/office/officeart/2018/2/layout/IconVerticalSolidList"/>
    <dgm:cxn modelId="{BA846F56-97AB-4FDE-83BD-E8E872142092}" type="presParOf" srcId="{76728688-8C30-434B-BF1B-A40EFBF19DDB}" destId="{2CBCD66D-03CF-4032-8E30-CFC93360ECD5}" srcOrd="3" destOrd="0" presId="urn:microsoft.com/office/officeart/2018/2/layout/IconVerticalSolidList"/>
    <dgm:cxn modelId="{00C175E7-CAB7-4BA8-B13C-7F2DAF2DF3F5}" type="presParOf" srcId="{47CF78C8-2887-4147-908F-297D0C81247F}" destId="{734A8663-2265-4A3B-9B0B-D053682E03F0}" srcOrd="5" destOrd="0" presId="urn:microsoft.com/office/officeart/2018/2/layout/IconVerticalSolidList"/>
    <dgm:cxn modelId="{D22675A5-1D3A-454C-82A1-27DEE687D6D6}" type="presParOf" srcId="{47CF78C8-2887-4147-908F-297D0C81247F}" destId="{497CB110-B149-4B4A-9576-51C4EE412544}" srcOrd="6" destOrd="0" presId="urn:microsoft.com/office/officeart/2018/2/layout/IconVerticalSolidList"/>
    <dgm:cxn modelId="{AD3A70CA-65FB-4AC8-8388-7A1B5EE3E49D}" type="presParOf" srcId="{497CB110-B149-4B4A-9576-51C4EE412544}" destId="{A45692B6-48F3-41FF-A8A5-41E5E2037B64}" srcOrd="0" destOrd="0" presId="urn:microsoft.com/office/officeart/2018/2/layout/IconVerticalSolidList"/>
    <dgm:cxn modelId="{E9FA4CA5-854B-49DD-81FA-5B25E7C03DC3}" type="presParOf" srcId="{497CB110-B149-4B4A-9576-51C4EE412544}" destId="{0A50DF89-6417-45A4-9193-D8F04CDBA253}" srcOrd="1" destOrd="0" presId="urn:microsoft.com/office/officeart/2018/2/layout/IconVerticalSolidList"/>
    <dgm:cxn modelId="{9ECFA2F4-BEFB-4828-BE0B-3D94629685BD}" type="presParOf" srcId="{497CB110-B149-4B4A-9576-51C4EE412544}" destId="{9596E0F6-504E-4F16-AC31-4FDEA889290B}" srcOrd="2" destOrd="0" presId="urn:microsoft.com/office/officeart/2018/2/layout/IconVerticalSolidList"/>
    <dgm:cxn modelId="{986DD5F0-6297-4AAA-AB3C-D0C3AE268F6C}" type="presParOf" srcId="{497CB110-B149-4B4A-9576-51C4EE412544}" destId="{351F5A85-97BB-4C95-87DE-3833974871E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4B9B6FA-B2CE-44A8-B59E-D5454461F69C}"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CCACB0F-4CDD-4B53-8B29-A235C02CE73E}">
      <dgm:prSet custT="1"/>
      <dgm:spPr/>
      <dgm:t>
        <a:bodyPr/>
        <a:lstStyle/>
        <a:p>
          <a:r>
            <a:rPr lang="en-US" sz="1600" dirty="0"/>
            <a:t>Entertainment for a large group such as street festival, movie rental for movie night, bounce houses, foam generators</a:t>
          </a:r>
          <a:r>
            <a:rPr lang="en-US" sz="1400" dirty="0"/>
            <a:t>.</a:t>
          </a:r>
        </a:p>
      </dgm:t>
    </dgm:pt>
    <dgm:pt modelId="{6300FA87-7A2C-433F-8723-A940EE1BAFE6}" type="parTrans" cxnId="{2520DA9E-0AE6-4CE5-9BA4-6BA693549DAA}">
      <dgm:prSet/>
      <dgm:spPr/>
      <dgm:t>
        <a:bodyPr/>
        <a:lstStyle/>
        <a:p>
          <a:endParaRPr lang="en-US"/>
        </a:p>
      </dgm:t>
    </dgm:pt>
    <dgm:pt modelId="{7323EB92-96AD-4324-A2C5-C7A930442100}" type="sibTrans" cxnId="{2520DA9E-0AE6-4CE5-9BA4-6BA693549DAA}">
      <dgm:prSet/>
      <dgm:spPr/>
      <dgm:t>
        <a:bodyPr/>
        <a:lstStyle/>
        <a:p>
          <a:endParaRPr lang="en-US"/>
        </a:p>
      </dgm:t>
    </dgm:pt>
    <dgm:pt modelId="{1D5B33D2-A2F9-4C6A-9150-6ABB6CC18A2A}">
      <dgm:prSet custT="1"/>
      <dgm:spPr/>
      <dgm:t>
        <a:bodyPr/>
        <a:lstStyle/>
        <a:p>
          <a:r>
            <a:rPr lang="en-US" sz="1600" dirty="0"/>
            <a:t>Table, chair, tent and equipment rental.</a:t>
          </a:r>
        </a:p>
      </dgm:t>
    </dgm:pt>
    <dgm:pt modelId="{6FE8E4B1-0BE7-4B9A-B17D-FB021992608C}" type="parTrans" cxnId="{1DF4968F-F079-4343-82C8-73E8F93F2D19}">
      <dgm:prSet/>
      <dgm:spPr/>
      <dgm:t>
        <a:bodyPr/>
        <a:lstStyle/>
        <a:p>
          <a:endParaRPr lang="en-US"/>
        </a:p>
      </dgm:t>
    </dgm:pt>
    <dgm:pt modelId="{18AE2CA8-CA6A-4FF4-9A4B-700F8A51EF64}" type="sibTrans" cxnId="{1DF4968F-F079-4343-82C8-73E8F93F2D19}">
      <dgm:prSet/>
      <dgm:spPr/>
      <dgm:t>
        <a:bodyPr/>
        <a:lstStyle/>
        <a:p>
          <a:endParaRPr lang="en-US"/>
        </a:p>
      </dgm:t>
    </dgm:pt>
    <dgm:pt modelId="{78DDC40C-97EA-42E6-87EB-F1D28E98FA57}">
      <dgm:prSet custT="1"/>
      <dgm:spPr/>
      <dgm:t>
        <a:bodyPr/>
        <a:lstStyle/>
        <a:p>
          <a:r>
            <a:rPr lang="en-US" sz="1600" dirty="0"/>
            <a:t>Porta-potties</a:t>
          </a:r>
        </a:p>
      </dgm:t>
    </dgm:pt>
    <dgm:pt modelId="{8A54D865-2C8A-44FC-B651-029DA9992D11}" type="parTrans" cxnId="{A55E39EE-E597-413F-B15F-19D2BD6EAB38}">
      <dgm:prSet/>
      <dgm:spPr/>
      <dgm:t>
        <a:bodyPr/>
        <a:lstStyle/>
        <a:p>
          <a:endParaRPr lang="en-US"/>
        </a:p>
      </dgm:t>
    </dgm:pt>
    <dgm:pt modelId="{27AE4151-723F-4A91-B299-BFF51287FD58}" type="sibTrans" cxnId="{A55E39EE-E597-413F-B15F-19D2BD6EAB38}">
      <dgm:prSet/>
      <dgm:spPr/>
      <dgm:t>
        <a:bodyPr/>
        <a:lstStyle/>
        <a:p>
          <a:endParaRPr lang="en-US"/>
        </a:p>
      </dgm:t>
    </dgm:pt>
    <dgm:pt modelId="{56EA2289-21EA-4AEF-BD56-3AB0445D298B}">
      <dgm:prSet custT="1"/>
      <dgm:spPr/>
      <dgm:t>
        <a:bodyPr/>
        <a:lstStyle/>
        <a:p>
          <a:r>
            <a:rPr lang="en-US" sz="1600" dirty="0"/>
            <a:t>Flowers and bulbs for neighborhood plantings in public space.</a:t>
          </a:r>
        </a:p>
      </dgm:t>
    </dgm:pt>
    <dgm:pt modelId="{D6FA0B59-25DE-4705-8394-23B3D39167ED}" type="parTrans" cxnId="{F4E71C30-5D51-47F6-B3FA-4D0FF43F417B}">
      <dgm:prSet/>
      <dgm:spPr/>
      <dgm:t>
        <a:bodyPr/>
        <a:lstStyle/>
        <a:p>
          <a:endParaRPr lang="en-US"/>
        </a:p>
      </dgm:t>
    </dgm:pt>
    <dgm:pt modelId="{28CA8F1D-1884-48FA-AB79-9F7A42B5C92A}" type="sibTrans" cxnId="{F4E71C30-5D51-47F6-B3FA-4D0FF43F417B}">
      <dgm:prSet/>
      <dgm:spPr/>
      <dgm:t>
        <a:bodyPr/>
        <a:lstStyle/>
        <a:p>
          <a:endParaRPr lang="en-US"/>
        </a:p>
      </dgm:t>
    </dgm:pt>
    <dgm:pt modelId="{CEC448B4-6528-4E02-B2FB-4F9AFA167B14}">
      <dgm:prSet custT="1"/>
      <dgm:spPr/>
      <dgm:t>
        <a:bodyPr/>
        <a:lstStyle/>
        <a:p>
          <a:r>
            <a:rPr lang="en-US" sz="1600" dirty="0"/>
            <a:t>Uniform and sports equipment for teams where it will be used from year to year.  This does not include personalized uniforms.</a:t>
          </a:r>
        </a:p>
      </dgm:t>
    </dgm:pt>
    <dgm:pt modelId="{D1FF293D-0FBF-4112-9465-6B9370183B80}" type="parTrans" cxnId="{8480F067-246A-4C54-A2F8-235B908B8092}">
      <dgm:prSet/>
      <dgm:spPr/>
      <dgm:t>
        <a:bodyPr/>
        <a:lstStyle/>
        <a:p>
          <a:endParaRPr lang="en-US"/>
        </a:p>
      </dgm:t>
    </dgm:pt>
    <dgm:pt modelId="{81773DCE-DF3E-423C-BA25-B504F7EE974F}" type="sibTrans" cxnId="{8480F067-246A-4C54-A2F8-235B908B8092}">
      <dgm:prSet/>
      <dgm:spPr/>
      <dgm:t>
        <a:bodyPr/>
        <a:lstStyle/>
        <a:p>
          <a:endParaRPr lang="en-US"/>
        </a:p>
      </dgm:t>
    </dgm:pt>
    <dgm:pt modelId="{BCD158A4-5F9E-4D46-9634-EA0154AB0F60}">
      <dgm:prSet/>
      <dgm:spPr/>
      <dgm:t>
        <a:bodyPr/>
        <a:lstStyle/>
        <a:p>
          <a:r>
            <a:rPr lang="en-US" dirty="0"/>
            <a:t>Farmers Market food preparation</a:t>
          </a:r>
        </a:p>
      </dgm:t>
    </dgm:pt>
    <dgm:pt modelId="{A642FCD2-25D2-4CA6-8D0B-DE92C1AEE46B}" type="parTrans" cxnId="{F7AB0B03-F3EB-431C-B257-458898587258}">
      <dgm:prSet/>
      <dgm:spPr/>
      <dgm:t>
        <a:bodyPr/>
        <a:lstStyle/>
        <a:p>
          <a:endParaRPr lang="en-US"/>
        </a:p>
      </dgm:t>
    </dgm:pt>
    <dgm:pt modelId="{12F9511D-121E-4248-9A13-88F229449969}" type="sibTrans" cxnId="{F7AB0B03-F3EB-431C-B257-458898587258}">
      <dgm:prSet/>
      <dgm:spPr/>
      <dgm:t>
        <a:bodyPr/>
        <a:lstStyle/>
        <a:p>
          <a:endParaRPr lang="en-US"/>
        </a:p>
      </dgm:t>
    </dgm:pt>
    <dgm:pt modelId="{DC19BB5A-2100-49D3-85BF-21DE6594B7CC}">
      <dgm:prSet/>
      <dgm:spPr/>
      <dgm:t>
        <a:bodyPr/>
        <a:lstStyle/>
        <a:p>
          <a:r>
            <a:rPr lang="en-US" dirty="0"/>
            <a:t>Supplies for workshops such as food preparation education.</a:t>
          </a:r>
        </a:p>
      </dgm:t>
    </dgm:pt>
    <dgm:pt modelId="{C6C451FD-0122-44B5-95A4-D58A27139D52}" type="parTrans" cxnId="{E8A35535-21E8-4579-A3E1-40C488ED5F20}">
      <dgm:prSet/>
      <dgm:spPr/>
      <dgm:t>
        <a:bodyPr/>
        <a:lstStyle/>
        <a:p>
          <a:endParaRPr lang="en-US"/>
        </a:p>
      </dgm:t>
    </dgm:pt>
    <dgm:pt modelId="{7A8849A4-AE6F-4A82-A46F-1790EE722596}" type="sibTrans" cxnId="{E8A35535-21E8-4579-A3E1-40C488ED5F20}">
      <dgm:prSet/>
      <dgm:spPr/>
      <dgm:t>
        <a:bodyPr/>
        <a:lstStyle/>
        <a:p>
          <a:endParaRPr lang="en-US"/>
        </a:p>
      </dgm:t>
    </dgm:pt>
    <dgm:pt modelId="{61D257C3-980A-447F-A82A-1646C84C2BD2}">
      <dgm:prSet/>
      <dgm:spPr/>
      <dgm:t>
        <a:bodyPr/>
        <a:lstStyle/>
        <a:p>
          <a:r>
            <a:rPr lang="en-US" dirty="0"/>
            <a:t>In certain circumstances, food.</a:t>
          </a:r>
        </a:p>
      </dgm:t>
    </dgm:pt>
    <dgm:pt modelId="{5595CFFB-40D8-450F-A2CE-8E750771641E}" type="parTrans" cxnId="{39B83E89-27A2-495F-B4D3-A63E0CDDF09D}">
      <dgm:prSet/>
      <dgm:spPr/>
      <dgm:t>
        <a:bodyPr/>
        <a:lstStyle/>
        <a:p>
          <a:endParaRPr lang="en-US"/>
        </a:p>
      </dgm:t>
    </dgm:pt>
    <dgm:pt modelId="{2CA66800-0E70-4E0C-B82A-85DC0E4D1CCE}" type="sibTrans" cxnId="{39B83E89-27A2-495F-B4D3-A63E0CDDF09D}">
      <dgm:prSet/>
      <dgm:spPr/>
      <dgm:t>
        <a:bodyPr/>
        <a:lstStyle/>
        <a:p>
          <a:endParaRPr lang="en-US"/>
        </a:p>
      </dgm:t>
    </dgm:pt>
    <dgm:pt modelId="{7DA997AB-320B-410D-8ED2-498CDBD697B3}" type="pres">
      <dgm:prSet presAssocID="{B4B9B6FA-B2CE-44A8-B59E-D5454461F69C}" presName="root" presStyleCnt="0">
        <dgm:presLayoutVars>
          <dgm:dir/>
          <dgm:resizeHandles val="exact"/>
        </dgm:presLayoutVars>
      </dgm:prSet>
      <dgm:spPr/>
    </dgm:pt>
    <dgm:pt modelId="{94643D79-2CBA-4EA1-A4ED-191402BC1F05}" type="pres">
      <dgm:prSet presAssocID="{B4B9B6FA-B2CE-44A8-B59E-D5454461F69C}" presName="container" presStyleCnt="0">
        <dgm:presLayoutVars>
          <dgm:dir/>
          <dgm:resizeHandles val="exact"/>
        </dgm:presLayoutVars>
      </dgm:prSet>
      <dgm:spPr/>
    </dgm:pt>
    <dgm:pt modelId="{211A5CCD-08D5-43ED-A8AC-1CE4CED33FE8}" type="pres">
      <dgm:prSet presAssocID="{3CCACB0F-4CDD-4B53-8B29-A235C02CE73E}" presName="compNode" presStyleCnt="0"/>
      <dgm:spPr/>
    </dgm:pt>
    <dgm:pt modelId="{6A6A4C89-2893-4708-B3B6-884E9AA5F7E0}" type="pres">
      <dgm:prSet presAssocID="{3CCACB0F-4CDD-4B53-8B29-A235C02CE73E}" presName="iconBgRect" presStyleLbl="bgShp" presStyleIdx="0" presStyleCnt="8"/>
      <dgm:spPr/>
    </dgm:pt>
    <dgm:pt modelId="{779B4034-A7C8-4DD7-9217-98729BBAC7A1}" type="pres">
      <dgm:prSet presAssocID="{3CCACB0F-4CDD-4B53-8B29-A235C02CE73E}" presName="iconRect" presStyleLbl="node1" presStyleIdx="0" presStyleCnt="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heatre"/>
        </a:ext>
      </dgm:extLst>
    </dgm:pt>
    <dgm:pt modelId="{75383C3D-82BC-41CE-8246-DB55C4F91515}" type="pres">
      <dgm:prSet presAssocID="{3CCACB0F-4CDD-4B53-8B29-A235C02CE73E}" presName="spaceRect" presStyleCnt="0"/>
      <dgm:spPr/>
    </dgm:pt>
    <dgm:pt modelId="{8D809501-E7CD-417A-BDD3-EAB25E8ED089}" type="pres">
      <dgm:prSet presAssocID="{3CCACB0F-4CDD-4B53-8B29-A235C02CE73E}" presName="textRect" presStyleLbl="revTx" presStyleIdx="0" presStyleCnt="8">
        <dgm:presLayoutVars>
          <dgm:chMax val="1"/>
          <dgm:chPref val="1"/>
        </dgm:presLayoutVars>
      </dgm:prSet>
      <dgm:spPr/>
    </dgm:pt>
    <dgm:pt modelId="{02B579C4-ECD8-4C87-8EA9-51AEB2FB1822}" type="pres">
      <dgm:prSet presAssocID="{7323EB92-96AD-4324-A2C5-C7A930442100}" presName="sibTrans" presStyleLbl="sibTrans2D1" presStyleIdx="0" presStyleCnt="0"/>
      <dgm:spPr/>
    </dgm:pt>
    <dgm:pt modelId="{537BA5E7-C46D-4DEF-8CCE-28A36F8B2C4B}" type="pres">
      <dgm:prSet presAssocID="{1D5B33D2-A2F9-4C6A-9150-6ABB6CC18A2A}" presName="compNode" presStyleCnt="0"/>
      <dgm:spPr/>
    </dgm:pt>
    <dgm:pt modelId="{C0391BD8-D9CA-4E51-BEBE-C1EF3F90D8C6}" type="pres">
      <dgm:prSet presAssocID="{1D5B33D2-A2F9-4C6A-9150-6ABB6CC18A2A}" presName="iconBgRect" presStyleLbl="bgShp" presStyleIdx="1" presStyleCnt="8"/>
      <dgm:spPr/>
    </dgm:pt>
    <dgm:pt modelId="{B4366113-F989-4544-8293-2D95C0870BBF}" type="pres">
      <dgm:prSet presAssocID="{1D5B33D2-A2F9-4C6A-9150-6ABB6CC18A2A}" presName="iconRect" presStyleLbl="node1" presStyleIdx="1" presStyleCnt="8"/>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ent"/>
        </a:ext>
      </dgm:extLst>
    </dgm:pt>
    <dgm:pt modelId="{BA394873-91FB-4877-9014-A4A5344D849D}" type="pres">
      <dgm:prSet presAssocID="{1D5B33D2-A2F9-4C6A-9150-6ABB6CC18A2A}" presName="spaceRect" presStyleCnt="0"/>
      <dgm:spPr/>
    </dgm:pt>
    <dgm:pt modelId="{F0A74523-FA23-4B87-8516-DE9CF7F8EE55}" type="pres">
      <dgm:prSet presAssocID="{1D5B33D2-A2F9-4C6A-9150-6ABB6CC18A2A}" presName="textRect" presStyleLbl="revTx" presStyleIdx="1" presStyleCnt="8">
        <dgm:presLayoutVars>
          <dgm:chMax val="1"/>
          <dgm:chPref val="1"/>
        </dgm:presLayoutVars>
      </dgm:prSet>
      <dgm:spPr/>
    </dgm:pt>
    <dgm:pt modelId="{749E00E9-D3A9-4320-801E-F7D5E36017B2}" type="pres">
      <dgm:prSet presAssocID="{18AE2CA8-CA6A-4FF4-9A4B-700F8A51EF64}" presName="sibTrans" presStyleLbl="sibTrans2D1" presStyleIdx="0" presStyleCnt="0"/>
      <dgm:spPr/>
    </dgm:pt>
    <dgm:pt modelId="{37D04484-F6A6-4EEF-9354-BBB2AC040682}" type="pres">
      <dgm:prSet presAssocID="{78DDC40C-97EA-42E6-87EB-F1D28E98FA57}" presName="compNode" presStyleCnt="0"/>
      <dgm:spPr/>
    </dgm:pt>
    <dgm:pt modelId="{E838CB6D-256C-4237-B689-070657489512}" type="pres">
      <dgm:prSet presAssocID="{78DDC40C-97EA-42E6-87EB-F1D28E98FA57}" presName="iconBgRect" presStyleLbl="bgShp" presStyleIdx="2" presStyleCnt="8"/>
      <dgm:spPr/>
    </dgm:pt>
    <dgm:pt modelId="{14158641-D70E-452A-9ECC-344C7E52BBD7}" type="pres">
      <dgm:prSet presAssocID="{78DDC40C-97EA-42E6-87EB-F1D28E98FA57}" presName="iconRect" presStyleLbl="node1" presStyleIdx="2" presStyleCnt="8"/>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Toilet Paper with solid fill"/>
        </a:ext>
      </dgm:extLst>
    </dgm:pt>
    <dgm:pt modelId="{B6447A74-44F4-4069-8D60-857184F244F9}" type="pres">
      <dgm:prSet presAssocID="{78DDC40C-97EA-42E6-87EB-F1D28E98FA57}" presName="spaceRect" presStyleCnt="0"/>
      <dgm:spPr/>
    </dgm:pt>
    <dgm:pt modelId="{1DFA804B-3200-49C2-AE3A-AE01E39075DF}" type="pres">
      <dgm:prSet presAssocID="{78DDC40C-97EA-42E6-87EB-F1D28E98FA57}" presName="textRect" presStyleLbl="revTx" presStyleIdx="2" presStyleCnt="8">
        <dgm:presLayoutVars>
          <dgm:chMax val="1"/>
          <dgm:chPref val="1"/>
        </dgm:presLayoutVars>
      </dgm:prSet>
      <dgm:spPr/>
    </dgm:pt>
    <dgm:pt modelId="{F9D80E50-415A-409D-926D-41763480F783}" type="pres">
      <dgm:prSet presAssocID="{27AE4151-723F-4A91-B299-BFF51287FD58}" presName="sibTrans" presStyleLbl="sibTrans2D1" presStyleIdx="0" presStyleCnt="0"/>
      <dgm:spPr/>
    </dgm:pt>
    <dgm:pt modelId="{18A527AC-9A73-4B5A-9549-C6A35843697C}" type="pres">
      <dgm:prSet presAssocID="{56EA2289-21EA-4AEF-BD56-3AB0445D298B}" presName="compNode" presStyleCnt="0"/>
      <dgm:spPr/>
    </dgm:pt>
    <dgm:pt modelId="{45D0B525-1788-4BE5-A000-CEA2BE103895}" type="pres">
      <dgm:prSet presAssocID="{56EA2289-21EA-4AEF-BD56-3AB0445D298B}" presName="iconBgRect" presStyleLbl="bgShp" presStyleIdx="3" presStyleCnt="8"/>
      <dgm:spPr/>
    </dgm:pt>
    <dgm:pt modelId="{BABC14F5-FB9F-4ECF-9BD2-5618163F2E86}" type="pres">
      <dgm:prSet presAssocID="{56EA2289-21EA-4AEF-BD56-3AB0445D298B}" presName="iconRect" presStyleLbl="node1" presStyleIdx="3" presStyleCnt="8"/>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lower in pot"/>
        </a:ext>
      </dgm:extLst>
    </dgm:pt>
    <dgm:pt modelId="{65670485-931A-4DFA-B890-F08DB0C866BB}" type="pres">
      <dgm:prSet presAssocID="{56EA2289-21EA-4AEF-BD56-3AB0445D298B}" presName="spaceRect" presStyleCnt="0"/>
      <dgm:spPr/>
    </dgm:pt>
    <dgm:pt modelId="{CD23FBD6-31FE-4DB5-B3FA-81C39F1A6D09}" type="pres">
      <dgm:prSet presAssocID="{56EA2289-21EA-4AEF-BD56-3AB0445D298B}" presName="textRect" presStyleLbl="revTx" presStyleIdx="3" presStyleCnt="8">
        <dgm:presLayoutVars>
          <dgm:chMax val="1"/>
          <dgm:chPref val="1"/>
        </dgm:presLayoutVars>
      </dgm:prSet>
      <dgm:spPr/>
    </dgm:pt>
    <dgm:pt modelId="{2B968C98-AE7C-4B9A-B0BB-4D6B9ACD2357}" type="pres">
      <dgm:prSet presAssocID="{28CA8F1D-1884-48FA-AB79-9F7A42B5C92A}" presName="sibTrans" presStyleLbl="sibTrans2D1" presStyleIdx="0" presStyleCnt="0"/>
      <dgm:spPr/>
    </dgm:pt>
    <dgm:pt modelId="{6812D73F-1303-4215-9C23-05F31758F05F}" type="pres">
      <dgm:prSet presAssocID="{CEC448B4-6528-4E02-B2FB-4F9AFA167B14}" presName="compNode" presStyleCnt="0"/>
      <dgm:spPr/>
    </dgm:pt>
    <dgm:pt modelId="{B37B3073-9E35-4482-88E3-E67707406937}" type="pres">
      <dgm:prSet presAssocID="{CEC448B4-6528-4E02-B2FB-4F9AFA167B14}" presName="iconBgRect" presStyleLbl="bgShp" presStyleIdx="4" presStyleCnt="8"/>
      <dgm:spPr/>
    </dgm:pt>
    <dgm:pt modelId="{C94CBD30-5CE1-4C26-BEFA-1497197548E8}" type="pres">
      <dgm:prSet presAssocID="{CEC448B4-6528-4E02-B2FB-4F9AFA167B14}" presName="iconRect" presStyleLbl="node1" presStyleIdx="4" presStyleCnt="8"/>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port Balls"/>
        </a:ext>
      </dgm:extLst>
    </dgm:pt>
    <dgm:pt modelId="{B618E7AF-953D-42CF-9528-E4B111744A55}" type="pres">
      <dgm:prSet presAssocID="{CEC448B4-6528-4E02-B2FB-4F9AFA167B14}" presName="spaceRect" presStyleCnt="0"/>
      <dgm:spPr/>
    </dgm:pt>
    <dgm:pt modelId="{B86662C0-FB06-417A-B433-92962DD29D2E}" type="pres">
      <dgm:prSet presAssocID="{CEC448B4-6528-4E02-B2FB-4F9AFA167B14}" presName="textRect" presStyleLbl="revTx" presStyleIdx="4" presStyleCnt="8">
        <dgm:presLayoutVars>
          <dgm:chMax val="1"/>
          <dgm:chPref val="1"/>
        </dgm:presLayoutVars>
      </dgm:prSet>
      <dgm:spPr/>
    </dgm:pt>
    <dgm:pt modelId="{15A7D4CD-7ADE-46FB-B437-FC0638F0A77E}" type="pres">
      <dgm:prSet presAssocID="{81773DCE-DF3E-423C-BA25-B504F7EE974F}" presName="sibTrans" presStyleLbl="sibTrans2D1" presStyleIdx="0" presStyleCnt="0"/>
      <dgm:spPr/>
    </dgm:pt>
    <dgm:pt modelId="{55EA8D42-AA75-4943-B868-472073D905DC}" type="pres">
      <dgm:prSet presAssocID="{BCD158A4-5F9E-4D46-9634-EA0154AB0F60}" presName="compNode" presStyleCnt="0"/>
      <dgm:spPr/>
    </dgm:pt>
    <dgm:pt modelId="{BFFB2C7B-5D6E-4634-9D30-5A63FFD4783B}" type="pres">
      <dgm:prSet presAssocID="{BCD158A4-5F9E-4D46-9634-EA0154AB0F60}" presName="iconBgRect" presStyleLbl="bgShp" presStyleIdx="5" presStyleCnt="8"/>
      <dgm:spPr/>
    </dgm:pt>
    <dgm:pt modelId="{EE1C826C-7EB8-4268-8AA3-5F0123443636}" type="pres">
      <dgm:prSet presAssocID="{BCD158A4-5F9E-4D46-9634-EA0154AB0F60}" presName="iconRect" presStyleLbl="node1" presStyleIdx="5" presStyleCnt="8"/>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Fork and knife"/>
        </a:ext>
      </dgm:extLst>
    </dgm:pt>
    <dgm:pt modelId="{6ECE3BB8-4930-490A-8492-7788FCEBD016}" type="pres">
      <dgm:prSet presAssocID="{BCD158A4-5F9E-4D46-9634-EA0154AB0F60}" presName="spaceRect" presStyleCnt="0"/>
      <dgm:spPr/>
    </dgm:pt>
    <dgm:pt modelId="{ECD6B89E-EBC5-4099-B1A2-4A79CDE34C15}" type="pres">
      <dgm:prSet presAssocID="{BCD158A4-5F9E-4D46-9634-EA0154AB0F60}" presName="textRect" presStyleLbl="revTx" presStyleIdx="5" presStyleCnt="8">
        <dgm:presLayoutVars>
          <dgm:chMax val="1"/>
          <dgm:chPref val="1"/>
        </dgm:presLayoutVars>
      </dgm:prSet>
      <dgm:spPr/>
    </dgm:pt>
    <dgm:pt modelId="{F7522CFB-F29E-4F5C-9A95-AE9168D747FC}" type="pres">
      <dgm:prSet presAssocID="{12F9511D-121E-4248-9A13-88F229449969}" presName="sibTrans" presStyleLbl="sibTrans2D1" presStyleIdx="0" presStyleCnt="0"/>
      <dgm:spPr/>
    </dgm:pt>
    <dgm:pt modelId="{2419C8E2-231F-474D-B568-F54331830120}" type="pres">
      <dgm:prSet presAssocID="{DC19BB5A-2100-49D3-85BF-21DE6594B7CC}" presName="compNode" presStyleCnt="0"/>
      <dgm:spPr/>
    </dgm:pt>
    <dgm:pt modelId="{C9FEDB1F-8B4A-4DDE-98A5-DDC7AA86BAEF}" type="pres">
      <dgm:prSet presAssocID="{DC19BB5A-2100-49D3-85BF-21DE6594B7CC}" presName="iconBgRect" presStyleLbl="bgShp" presStyleIdx="6" presStyleCnt="8"/>
      <dgm:spPr/>
    </dgm:pt>
    <dgm:pt modelId="{C24605E1-3F57-47F6-817D-4B4DD029538B}" type="pres">
      <dgm:prSet presAssocID="{DC19BB5A-2100-49D3-85BF-21DE6594B7CC}" presName="iconRect" presStyleLbl="node1" presStyleIdx="6" presStyleCnt="8"/>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Apple"/>
        </a:ext>
      </dgm:extLst>
    </dgm:pt>
    <dgm:pt modelId="{99A3CECD-6AC0-43F3-81FB-47B16C888825}" type="pres">
      <dgm:prSet presAssocID="{DC19BB5A-2100-49D3-85BF-21DE6594B7CC}" presName="spaceRect" presStyleCnt="0"/>
      <dgm:spPr/>
    </dgm:pt>
    <dgm:pt modelId="{75F68173-29D1-487F-9776-C25248249E1E}" type="pres">
      <dgm:prSet presAssocID="{DC19BB5A-2100-49D3-85BF-21DE6594B7CC}" presName="textRect" presStyleLbl="revTx" presStyleIdx="6" presStyleCnt="8">
        <dgm:presLayoutVars>
          <dgm:chMax val="1"/>
          <dgm:chPref val="1"/>
        </dgm:presLayoutVars>
      </dgm:prSet>
      <dgm:spPr/>
    </dgm:pt>
    <dgm:pt modelId="{588EF485-7276-42BE-8925-AF9EDB7CCB33}" type="pres">
      <dgm:prSet presAssocID="{7A8849A4-AE6F-4A82-A46F-1790EE722596}" presName="sibTrans" presStyleLbl="sibTrans2D1" presStyleIdx="0" presStyleCnt="0"/>
      <dgm:spPr/>
    </dgm:pt>
    <dgm:pt modelId="{F8367CC2-738B-422A-B540-BB804CA81566}" type="pres">
      <dgm:prSet presAssocID="{61D257C3-980A-447F-A82A-1646C84C2BD2}" presName="compNode" presStyleCnt="0"/>
      <dgm:spPr/>
    </dgm:pt>
    <dgm:pt modelId="{03E3779B-EB2C-434A-914A-4011D6D54D7B}" type="pres">
      <dgm:prSet presAssocID="{61D257C3-980A-447F-A82A-1646C84C2BD2}" presName="iconBgRect" presStyleLbl="bgShp" presStyleIdx="7" presStyleCnt="8"/>
      <dgm:spPr/>
    </dgm:pt>
    <dgm:pt modelId="{E1F20C9D-AD18-45C7-8B4C-817FD9D05660}" type="pres">
      <dgm:prSet presAssocID="{61D257C3-980A-447F-A82A-1646C84C2BD2}" presName="iconRect" presStyleLbl="node1" presStyleIdx="7" presStyleCnt="8"/>
      <dgm:spPr>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a:noFill/>
        </a:ln>
      </dgm:spPr>
      <dgm:extLst>
        <a:ext uri="{E40237B7-FDA0-4F09-8148-C483321AD2D9}">
          <dgm14:cNvPr xmlns:dgm14="http://schemas.microsoft.com/office/drawing/2010/diagram" id="0" name="" descr="Burger and Drink"/>
        </a:ext>
      </dgm:extLst>
    </dgm:pt>
    <dgm:pt modelId="{D10EB364-BEE5-41E2-8EE7-85DD9844585C}" type="pres">
      <dgm:prSet presAssocID="{61D257C3-980A-447F-A82A-1646C84C2BD2}" presName="spaceRect" presStyleCnt="0"/>
      <dgm:spPr/>
    </dgm:pt>
    <dgm:pt modelId="{1336EB62-ABE4-4D48-ADC9-74EFEB5C630D}" type="pres">
      <dgm:prSet presAssocID="{61D257C3-980A-447F-A82A-1646C84C2BD2}" presName="textRect" presStyleLbl="revTx" presStyleIdx="7" presStyleCnt="8">
        <dgm:presLayoutVars>
          <dgm:chMax val="1"/>
          <dgm:chPref val="1"/>
        </dgm:presLayoutVars>
      </dgm:prSet>
      <dgm:spPr/>
    </dgm:pt>
  </dgm:ptLst>
  <dgm:cxnLst>
    <dgm:cxn modelId="{F7AB0B03-F3EB-431C-B257-458898587258}" srcId="{B4B9B6FA-B2CE-44A8-B59E-D5454461F69C}" destId="{BCD158A4-5F9E-4D46-9634-EA0154AB0F60}" srcOrd="5" destOrd="0" parTransId="{A642FCD2-25D2-4CA6-8D0B-DE92C1AEE46B}" sibTransId="{12F9511D-121E-4248-9A13-88F229449969}"/>
    <dgm:cxn modelId="{BBD82A09-D580-48AE-B250-B0F3215481D0}" type="presOf" srcId="{DC19BB5A-2100-49D3-85BF-21DE6594B7CC}" destId="{75F68173-29D1-487F-9776-C25248249E1E}" srcOrd="0" destOrd="0" presId="urn:microsoft.com/office/officeart/2018/2/layout/IconCircleList"/>
    <dgm:cxn modelId="{11DD5612-31D3-4E5C-BD9C-956A3057C093}" type="presOf" srcId="{61D257C3-980A-447F-A82A-1646C84C2BD2}" destId="{1336EB62-ABE4-4D48-ADC9-74EFEB5C630D}" srcOrd="0" destOrd="0" presId="urn:microsoft.com/office/officeart/2018/2/layout/IconCircleList"/>
    <dgm:cxn modelId="{7587661C-D902-4152-8E13-7BFCB20B84E1}" type="presOf" srcId="{78DDC40C-97EA-42E6-87EB-F1D28E98FA57}" destId="{1DFA804B-3200-49C2-AE3A-AE01E39075DF}" srcOrd="0" destOrd="0" presId="urn:microsoft.com/office/officeart/2018/2/layout/IconCircleList"/>
    <dgm:cxn modelId="{E663EB26-84E4-436B-BE09-2E678B3CC740}" type="presOf" srcId="{CEC448B4-6528-4E02-B2FB-4F9AFA167B14}" destId="{B86662C0-FB06-417A-B433-92962DD29D2E}" srcOrd="0" destOrd="0" presId="urn:microsoft.com/office/officeart/2018/2/layout/IconCircleList"/>
    <dgm:cxn modelId="{803E142A-572C-4A4C-861A-E457B7413592}" type="presOf" srcId="{56EA2289-21EA-4AEF-BD56-3AB0445D298B}" destId="{CD23FBD6-31FE-4DB5-B3FA-81C39F1A6D09}" srcOrd="0" destOrd="0" presId="urn:microsoft.com/office/officeart/2018/2/layout/IconCircleList"/>
    <dgm:cxn modelId="{F4E71C30-5D51-47F6-B3FA-4D0FF43F417B}" srcId="{B4B9B6FA-B2CE-44A8-B59E-D5454461F69C}" destId="{56EA2289-21EA-4AEF-BD56-3AB0445D298B}" srcOrd="3" destOrd="0" parTransId="{D6FA0B59-25DE-4705-8394-23B3D39167ED}" sibTransId="{28CA8F1D-1884-48FA-AB79-9F7A42B5C92A}"/>
    <dgm:cxn modelId="{E8A35535-21E8-4579-A3E1-40C488ED5F20}" srcId="{B4B9B6FA-B2CE-44A8-B59E-D5454461F69C}" destId="{DC19BB5A-2100-49D3-85BF-21DE6594B7CC}" srcOrd="6" destOrd="0" parTransId="{C6C451FD-0122-44B5-95A4-D58A27139D52}" sibTransId="{7A8849A4-AE6F-4A82-A46F-1790EE722596}"/>
    <dgm:cxn modelId="{10284863-62E6-47C0-8BA5-9EEB037DAFA4}" type="presOf" srcId="{B4B9B6FA-B2CE-44A8-B59E-D5454461F69C}" destId="{7DA997AB-320B-410D-8ED2-498CDBD697B3}" srcOrd="0" destOrd="0" presId="urn:microsoft.com/office/officeart/2018/2/layout/IconCircleList"/>
    <dgm:cxn modelId="{8480F067-246A-4C54-A2F8-235B908B8092}" srcId="{B4B9B6FA-B2CE-44A8-B59E-D5454461F69C}" destId="{CEC448B4-6528-4E02-B2FB-4F9AFA167B14}" srcOrd="4" destOrd="0" parTransId="{D1FF293D-0FBF-4112-9465-6B9370183B80}" sibTransId="{81773DCE-DF3E-423C-BA25-B504F7EE974F}"/>
    <dgm:cxn modelId="{79C13E4D-94CF-4875-8B42-0685B4E02CD0}" type="presOf" srcId="{27AE4151-723F-4A91-B299-BFF51287FD58}" destId="{F9D80E50-415A-409D-926D-41763480F783}" srcOrd="0" destOrd="0" presId="urn:microsoft.com/office/officeart/2018/2/layout/IconCircleList"/>
    <dgm:cxn modelId="{E45A6D77-48D1-4D57-8907-41991D2C529F}" type="presOf" srcId="{18AE2CA8-CA6A-4FF4-9A4B-700F8A51EF64}" destId="{749E00E9-D3A9-4320-801E-F7D5E36017B2}" srcOrd="0" destOrd="0" presId="urn:microsoft.com/office/officeart/2018/2/layout/IconCircleList"/>
    <dgm:cxn modelId="{54AD0684-ABB5-49DC-A9CF-EC5219B218A8}" type="presOf" srcId="{12F9511D-121E-4248-9A13-88F229449969}" destId="{F7522CFB-F29E-4F5C-9A95-AE9168D747FC}" srcOrd="0" destOrd="0" presId="urn:microsoft.com/office/officeart/2018/2/layout/IconCircleList"/>
    <dgm:cxn modelId="{39B83E89-27A2-495F-B4D3-A63E0CDDF09D}" srcId="{B4B9B6FA-B2CE-44A8-B59E-D5454461F69C}" destId="{61D257C3-980A-447F-A82A-1646C84C2BD2}" srcOrd="7" destOrd="0" parTransId="{5595CFFB-40D8-450F-A2CE-8E750771641E}" sibTransId="{2CA66800-0E70-4E0C-B82A-85DC0E4D1CCE}"/>
    <dgm:cxn modelId="{3A53F08E-5CBC-40E1-AEBF-521D90CA5567}" type="presOf" srcId="{BCD158A4-5F9E-4D46-9634-EA0154AB0F60}" destId="{ECD6B89E-EBC5-4099-B1A2-4A79CDE34C15}" srcOrd="0" destOrd="0" presId="urn:microsoft.com/office/officeart/2018/2/layout/IconCircleList"/>
    <dgm:cxn modelId="{1DF4968F-F079-4343-82C8-73E8F93F2D19}" srcId="{B4B9B6FA-B2CE-44A8-B59E-D5454461F69C}" destId="{1D5B33D2-A2F9-4C6A-9150-6ABB6CC18A2A}" srcOrd="1" destOrd="0" parTransId="{6FE8E4B1-0BE7-4B9A-B17D-FB021992608C}" sibTransId="{18AE2CA8-CA6A-4FF4-9A4B-700F8A51EF64}"/>
    <dgm:cxn modelId="{94F17498-E955-4ABF-B4A9-F86DD6E55E75}" type="presOf" srcId="{7A8849A4-AE6F-4A82-A46F-1790EE722596}" destId="{588EF485-7276-42BE-8925-AF9EDB7CCB33}" srcOrd="0" destOrd="0" presId="urn:microsoft.com/office/officeart/2018/2/layout/IconCircleList"/>
    <dgm:cxn modelId="{70D1759A-B62D-43EF-87CC-B626ED92020A}" type="presOf" srcId="{7323EB92-96AD-4324-A2C5-C7A930442100}" destId="{02B579C4-ECD8-4C87-8EA9-51AEB2FB1822}" srcOrd="0" destOrd="0" presId="urn:microsoft.com/office/officeart/2018/2/layout/IconCircleList"/>
    <dgm:cxn modelId="{759B4E9D-76F8-483C-902C-85BC68990440}" type="presOf" srcId="{28CA8F1D-1884-48FA-AB79-9F7A42B5C92A}" destId="{2B968C98-AE7C-4B9A-B0BB-4D6B9ACD2357}" srcOrd="0" destOrd="0" presId="urn:microsoft.com/office/officeart/2018/2/layout/IconCircleList"/>
    <dgm:cxn modelId="{2520DA9E-0AE6-4CE5-9BA4-6BA693549DAA}" srcId="{B4B9B6FA-B2CE-44A8-B59E-D5454461F69C}" destId="{3CCACB0F-4CDD-4B53-8B29-A235C02CE73E}" srcOrd="0" destOrd="0" parTransId="{6300FA87-7A2C-433F-8723-A940EE1BAFE6}" sibTransId="{7323EB92-96AD-4324-A2C5-C7A930442100}"/>
    <dgm:cxn modelId="{BF6516BD-0CDE-4BB4-9645-22B8781767D0}" type="presOf" srcId="{81773DCE-DF3E-423C-BA25-B504F7EE974F}" destId="{15A7D4CD-7ADE-46FB-B437-FC0638F0A77E}" srcOrd="0" destOrd="0" presId="urn:microsoft.com/office/officeart/2018/2/layout/IconCircleList"/>
    <dgm:cxn modelId="{6BC475C2-E288-4F5D-829E-A725E2B9BD79}" type="presOf" srcId="{1D5B33D2-A2F9-4C6A-9150-6ABB6CC18A2A}" destId="{F0A74523-FA23-4B87-8516-DE9CF7F8EE55}" srcOrd="0" destOrd="0" presId="urn:microsoft.com/office/officeart/2018/2/layout/IconCircleList"/>
    <dgm:cxn modelId="{211E60E5-7531-4FA6-8114-C5663581BAF0}" type="presOf" srcId="{3CCACB0F-4CDD-4B53-8B29-A235C02CE73E}" destId="{8D809501-E7CD-417A-BDD3-EAB25E8ED089}" srcOrd="0" destOrd="0" presId="urn:microsoft.com/office/officeart/2018/2/layout/IconCircleList"/>
    <dgm:cxn modelId="{A55E39EE-E597-413F-B15F-19D2BD6EAB38}" srcId="{B4B9B6FA-B2CE-44A8-B59E-D5454461F69C}" destId="{78DDC40C-97EA-42E6-87EB-F1D28E98FA57}" srcOrd="2" destOrd="0" parTransId="{8A54D865-2C8A-44FC-B651-029DA9992D11}" sibTransId="{27AE4151-723F-4A91-B299-BFF51287FD58}"/>
    <dgm:cxn modelId="{950B4EBD-95CE-40D0-9C0A-1C2B25ADA327}" type="presParOf" srcId="{7DA997AB-320B-410D-8ED2-498CDBD697B3}" destId="{94643D79-2CBA-4EA1-A4ED-191402BC1F05}" srcOrd="0" destOrd="0" presId="urn:microsoft.com/office/officeart/2018/2/layout/IconCircleList"/>
    <dgm:cxn modelId="{76796089-2E39-4E89-8CF1-784647961473}" type="presParOf" srcId="{94643D79-2CBA-4EA1-A4ED-191402BC1F05}" destId="{211A5CCD-08D5-43ED-A8AC-1CE4CED33FE8}" srcOrd="0" destOrd="0" presId="urn:microsoft.com/office/officeart/2018/2/layout/IconCircleList"/>
    <dgm:cxn modelId="{80DE3C5B-0AA0-4D1D-BA78-E1F41089921B}" type="presParOf" srcId="{211A5CCD-08D5-43ED-A8AC-1CE4CED33FE8}" destId="{6A6A4C89-2893-4708-B3B6-884E9AA5F7E0}" srcOrd="0" destOrd="0" presId="urn:microsoft.com/office/officeart/2018/2/layout/IconCircleList"/>
    <dgm:cxn modelId="{AE2E9941-7C48-4D26-ABB7-46BFB7E3C1D4}" type="presParOf" srcId="{211A5CCD-08D5-43ED-A8AC-1CE4CED33FE8}" destId="{779B4034-A7C8-4DD7-9217-98729BBAC7A1}" srcOrd="1" destOrd="0" presId="urn:microsoft.com/office/officeart/2018/2/layout/IconCircleList"/>
    <dgm:cxn modelId="{401971F6-8836-4C51-810F-B981022A28E3}" type="presParOf" srcId="{211A5CCD-08D5-43ED-A8AC-1CE4CED33FE8}" destId="{75383C3D-82BC-41CE-8246-DB55C4F91515}" srcOrd="2" destOrd="0" presId="urn:microsoft.com/office/officeart/2018/2/layout/IconCircleList"/>
    <dgm:cxn modelId="{A1EF6917-A8B2-404B-ACEB-F90631626D4F}" type="presParOf" srcId="{211A5CCD-08D5-43ED-A8AC-1CE4CED33FE8}" destId="{8D809501-E7CD-417A-BDD3-EAB25E8ED089}" srcOrd="3" destOrd="0" presId="urn:microsoft.com/office/officeart/2018/2/layout/IconCircleList"/>
    <dgm:cxn modelId="{BBAC34DB-042A-4730-BA64-9B7B41893EE5}" type="presParOf" srcId="{94643D79-2CBA-4EA1-A4ED-191402BC1F05}" destId="{02B579C4-ECD8-4C87-8EA9-51AEB2FB1822}" srcOrd="1" destOrd="0" presId="urn:microsoft.com/office/officeart/2018/2/layout/IconCircleList"/>
    <dgm:cxn modelId="{6B75A04B-0525-4656-95C5-6F5554E7E3A5}" type="presParOf" srcId="{94643D79-2CBA-4EA1-A4ED-191402BC1F05}" destId="{537BA5E7-C46D-4DEF-8CCE-28A36F8B2C4B}" srcOrd="2" destOrd="0" presId="urn:microsoft.com/office/officeart/2018/2/layout/IconCircleList"/>
    <dgm:cxn modelId="{DBB6F3FC-4CAB-4D61-B18D-79C8C31504CC}" type="presParOf" srcId="{537BA5E7-C46D-4DEF-8CCE-28A36F8B2C4B}" destId="{C0391BD8-D9CA-4E51-BEBE-C1EF3F90D8C6}" srcOrd="0" destOrd="0" presId="urn:microsoft.com/office/officeart/2018/2/layout/IconCircleList"/>
    <dgm:cxn modelId="{8B8FE582-7003-43ED-97E3-240515F727E1}" type="presParOf" srcId="{537BA5E7-C46D-4DEF-8CCE-28A36F8B2C4B}" destId="{B4366113-F989-4544-8293-2D95C0870BBF}" srcOrd="1" destOrd="0" presId="urn:microsoft.com/office/officeart/2018/2/layout/IconCircleList"/>
    <dgm:cxn modelId="{3DB0EE55-F41F-4786-B02B-A8CB63144082}" type="presParOf" srcId="{537BA5E7-C46D-4DEF-8CCE-28A36F8B2C4B}" destId="{BA394873-91FB-4877-9014-A4A5344D849D}" srcOrd="2" destOrd="0" presId="urn:microsoft.com/office/officeart/2018/2/layout/IconCircleList"/>
    <dgm:cxn modelId="{71198E39-EE89-4369-B279-1FE6AB37EB06}" type="presParOf" srcId="{537BA5E7-C46D-4DEF-8CCE-28A36F8B2C4B}" destId="{F0A74523-FA23-4B87-8516-DE9CF7F8EE55}" srcOrd="3" destOrd="0" presId="urn:microsoft.com/office/officeart/2018/2/layout/IconCircleList"/>
    <dgm:cxn modelId="{5FA174EA-4C52-4C82-BDB5-ADD5D780392A}" type="presParOf" srcId="{94643D79-2CBA-4EA1-A4ED-191402BC1F05}" destId="{749E00E9-D3A9-4320-801E-F7D5E36017B2}" srcOrd="3" destOrd="0" presId="urn:microsoft.com/office/officeart/2018/2/layout/IconCircleList"/>
    <dgm:cxn modelId="{F5388E28-1764-4703-BF5A-1C3B4EBB1A5E}" type="presParOf" srcId="{94643D79-2CBA-4EA1-A4ED-191402BC1F05}" destId="{37D04484-F6A6-4EEF-9354-BBB2AC040682}" srcOrd="4" destOrd="0" presId="urn:microsoft.com/office/officeart/2018/2/layout/IconCircleList"/>
    <dgm:cxn modelId="{08E4AF8D-9774-4F98-8254-15E3900FBA21}" type="presParOf" srcId="{37D04484-F6A6-4EEF-9354-BBB2AC040682}" destId="{E838CB6D-256C-4237-B689-070657489512}" srcOrd="0" destOrd="0" presId="urn:microsoft.com/office/officeart/2018/2/layout/IconCircleList"/>
    <dgm:cxn modelId="{BFE0D43D-B315-4292-8170-8BE4E5769084}" type="presParOf" srcId="{37D04484-F6A6-4EEF-9354-BBB2AC040682}" destId="{14158641-D70E-452A-9ECC-344C7E52BBD7}" srcOrd="1" destOrd="0" presId="urn:microsoft.com/office/officeart/2018/2/layout/IconCircleList"/>
    <dgm:cxn modelId="{82DA1102-51E8-46E6-87DD-0A0C99ED470F}" type="presParOf" srcId="{37D04484-F6A6-4EEF-9354-BBB2AC040682}" destId="{B6447A74-44F4-4069-8D60-857184F244F9}" srcOrd="2" destOrd="0" presId="urn:microsoft.com/office/officeart/2018/2/layout/IconCircleList"/>
    <dgm:cxn modelId="{E7E00FB1-7045-443F-9B4B-6F0318DBF819}" type="presParOf" srcId="{37D04484-F6A6-4EEF-9354-BBB2AC040682}" destId="{1DFA804B-3200-49C2-AE3A-AE01E39075DF}" srcOrd="3" destOrd="0" presId="urn:microsoft.com/office/officeart/2018/2/layout/IconCircleList"/>
    <dgm:cxn modelId="{6F32AF37-9B4C-432E-A219-98DDF78EB450}" type="presParOf" srcId="{94643D79-2CBA-4EA1-A4ED-191402BC1F05}" destId="{F9D80E50-415A-409D-926D-41763480F783}" srcOrd="5" destOrd="0" presId="urn:microsoft.com/office/officeart/2018/2/layout/IconCircleList"/>
    <dgm:cxn modelId="{80490267-048D-411E-9841-2EFFB6675025}" type="presParOf" srcId="{94643D79-2CBA-4EA1-A4ED-191402BC1F05}" destId="{18A527AC-9A73-4B5A-9549-C6A35843697C}" srcOrd="6" destOrd="0" presId="urn:microsoft.com/office/officeart/2018/2/layout/IconCircleList"/>
    <dgm:cxn modelId="{AA2C2AAF-D6F6-4C54-9500-B0352723C43E}" type="presParOf" srcId="{18A527AC-9A73-4B5A-9549-C6A35843697C}" destId="{45D0B525-1788-4BE5-A000-CEA2BE103895}" srcOrd="0" destOrd="0" presId="urn:microsoft.com/office/officeart/2018/2/layout/IconCircleList"/>
    <dgm:cxn modelId="{F2433449-5316-46AC-9D90-E6C1F23EF95E}" type="presParOf" srcId="{18A527AC-9A73-4B5A-9549-C6A35843697C}" destId="{BABC14F5-FB9F-4ECF-9BD2-5618163F2E86}" srcOrd="1" destOrd="0" presId="urn:microsoft.com/office/officeart/2018/2/layout/IconCircleList"/>
    <dgm:cxn modelId="{69073A0F-755A-40CB-80FF-BC52C4EE2FA5}" type="presParOf" srcId="{18A527AC-9A73-4B5A-9549-C6A35843697C}" destId="{65670485-931A-4DFA-B890-F08DB0C866BB}" srcOrd="2" destOrd="0" presId="urn:microsoft.com/office/officeart/2018/2/layout/IconCircleList"/>
    <dgm:cxn modelId="{A35B4AE5-2210-4AB2-8D3C-E63A440A4485}" type="presParOf" srcId="{18A527AC-9A73-4B5A-9549-C6A35843697C}" destId="{CD23FBD6-31FE-4DB5-B3FA-81C39F1A6D09}" srcOrd="3" destOrd="0" presId="urn:microsoft.com/office/officeart/2018/2/layout/IconCircleList"/>
    <dgm:cxn modelId="{1120E8AF-31D9-441D-A367-9E4282E850E9}" type="presParOf" srcId="{94643D79-2CBA-4EA1-A4ED-191402BC1F05}" destId="{2B968C98-AE7C-4B9A-B0BB-4D6B9ACD2357}" srcOrd="7" destOrd="0" presId="urn:microsoft.com/office/officeart/2018/2/layout/IconCircleList"/>
    <dgm:cxn modelId="{DC90EF0C-F888-44DC-B48F-868F56A587DA}" type="presParOf" srcId="{94643D79-2CBA-4EA1-A4ED-191402BC1F05}" destId="{6812D73F-1303-4215-9C23-05F31758F05F}" srcOrd="8" destOrd="0" presId="urn:microsoft.com/office/officeart/2018/2/layout/IconCircleList"/>
    <dgm:cxn modelId="{ACB5BEA7-4D49-4664-9C85-6423140D89BC}" type="presParOf" srcId="{6812D73F-1303-4215-9C23-05F31758F05F}" destId="{B37B3073-9E35-4482-88E3-E67707406937}" srcOrd="0" destOrd="0" presId="urn:microsoft.com/office/officeart/2018/2/layout/IconCircleList"/>
    <dgm:cxn modelId="{338440E0-07EE-47CC-BA31-BA084CD44226}" type="presParOf" srcId="{6812D73F-1303-4215-9C23-05F31758F05F}" destId="{C94CBD30-5CE1-4C26-BEFA-1497197548E8}" srcOrd="1" destOrd="0" presId="urn:microsoft.com/office/officeart/2018/2/layout/IconCircleList"/>
    <dgm:cxn modelId="{7004ECB7-724F-4C11-9595-6687CE425E21}" type="presParOf" srcId="{6812D73F-1303-4215-9C23-05F31758F05F}" destId="{B618E7AF-953D-42CF-9528-E4B111744A55}" srcOrd="2" destOrd="0" presId="urn:microsoft.com/office/officeart/2018/2/layout/IconCircleList"/>
    <dgm:cxn modelId="{075FD74A-5701-4665-9799-5B67AF08BFB7}" type="presParOf" srcId="{6812D73F-1303-4215-9C23-05F31758F05F}" destId="{B86662C0-FB06-417A-B433-92962DD29D2E}" srcOrd="3" destOrd="0" presId="urn:microsoft.com/office/officeart/2018/2/layout/IconCircleList"/>
    <dgm:cxn modelId="{E559B618-5E8B-4AAE-9AAF-849589867221}" type="presParOf" srcId="{94643D79-2CBA-4EA1-A4ED-191402BC1F05}" destId="{15A7D4CD-7ADE-46FB-B437-FC0638F0A77E}" srcOrd="9" destOrd="0" presId="urn:microsoft.com/office/officeart/2018/2/layout/IconCircleList"/>
    <dgm:cxn modelId="{08FE4E6F-3F78-45D2-84E8-3E3E7365BBCE}" type="presParOf" srcId="{94643D79-2CBA-4EA1-A4ED-191402BC1F05}" destId="{55EA8D42-AA75-4943-B868-472073D905DC}" srcOrd="10" destOrd="0" presId="urn:microsoft.com/office/officeart/2018/2/layout/IconCircleList"/>
    <dgm:cxn modelId="{598DBC14-6B25-42C9-8FCD-D9174775ED62}" type="presParOf" srcId="{55EA8D42-AA75-4943-B868-472073D905DC}" destId="{BFFB2C7B-5D6E-4634-9D30-5A63FFD4783B}" srcOrd="0" destOrd="0" presId="urn:microsoft.com/office/officeart/2018/2/layout/IconCircleList"/>
    <dgm:cxn modelId="{658C1234-B963-4039-BE3B-9ACA0C1EB04D}" type="presParOf" srcId="{55EA8D42-AA75-4943-B868-472073D905DC}" destId="{EE1C826C-7EB8-4268-8AA3-5F0123443636}" srcOrd="1" destOrd="0" presId="urn:microsoft.com/office/officeart/2018/2/layout/IconCircleList"/>
    <dgm:cxn modelId="{90F5A3CB-C21F-416B-B73C-5089E11868BC}" type="presParOf" srcId="{55EA8D42-AA75-4943-B868-472073D905DC}" destId="{6ECE3BB8-4930-490A-8492-7788FCEBD016}" srcOrd="2" destOrd="0" presId="urn:microsoft.com/office/officeart/2018/2/layout/IconCircleList"/>
    <dgm:cxn modelId="{AFBDE86B-A872-411C-BC76-321906D66490}" type="presParOf" srcId="{55EA8D42-AA75-4943-B868-472073D905DC}" destId="{ECD6B89E-EBC5-4099-B1A2-4A79CDE34C15}" srcOrd="3" destOrd="0" presId="urn:microsoft.com/office/officeart/2018/2/layout/IconCircleList"/>
    <dgm:cxn modelId="{C2EF9DC0-738D-46AC-BA9A-BDD594740936}" type="presParOf" srcId="{94643D79-2CBA-4EA1-A4ED-191402BC1F05}" destId="{F7522CFB-F29E-4F5C-9A95-AE9168D747FC}" srcOrd="11" destOrd="0" presId="urn:microsoft.com/office/officeart/2018/2/layout/IconCircleList"/>
    <dgm:cxn modelId="{6F42DD7D-1DFF-4186-851F-A1C9A4EC1F8E}" type="presParOf" srcId="{94643D79-2CBA-4EA1-A4ED-191402BC1F05}" destId="{2419C8E2-231F-474D-B568-F54331830120}" srcOrd="12" destOrd="0" presId="urn:microsoft.com/office/officeart/2018/2/layout/IconCircleList"/>
    <dgm:cxn modelId="{50E52982-45C3-4EDF-8CB6-9CC88DE04195}" type="presParOf" srcId="{2419C8E2-231F-474D-B568-F54331830120}" destId="{C9FEDB1F-8B4A-4DDE-98A5-DDC7AA86BAEF}" srcOrd="0" destOrd="0" presId="urn:microsoft.com/office/officeart/2018/2/layout/IconCircleList"/>
    <dgm:cxn modelId="{D58D3239-75F3-4989-AC9F-D1BCAAC2E487}" type="presParOf" srcId="{2419C8E2-231F-474D-B568-F54331830120}" destId="{C24605E1-3F57-47F6-817D-4B4DD029538B}" srcOrd="1" destOrd="0" presId="urn:microsoft.com/office/officeart/2018/2/layout/IconCircleList"/>
    <dgm:cxn modelId="{CF3FFF30-0FBE-49F3-A3A0-167C81F9C90D}" type="presParOf" srcId="{2419C8E2-231F-474D-B568-F54331830120}" destId="{99A3CECD-6AC0-43F3-81FB-47B16C888825}" srcOrd="2" destOrd="0" presId="urn:microsoft.com/office/officeart/2018/2/layout/IconCircleList"/>
    <dgm:cxn modelId="{30E77A68-2BE6-407C-9A06-BF2E7F0C95CC}" type="presParOf" srcId="{2419C8E2-231F-474D-B568-F54331830120}" destId="{75F68173-29D1-487F-9776-C25248249E1E}" srcOrd="3" destOrd="0" presId="urn:microsoft.com/office/officeart/2018/2/layout/IconCircleList"/>
    <dgm:cxn modelId="{61D115DF-A67A-496D-B8B9-4C1D4D0B3C24}" type="presParOf" srcId="{94643D79-2CBA-4EA1-A4ED-191402BC1F05}" destId="{588EF485-7276-42BE-8925-AF9EDB7CCB33}" srcOrd="13" destOrd="0" presId="urn:microsoft.com/office/officeart/2018/2/layout/IconCircleList"/>
    <dgm:cxn modelId="{9CED4360-24D0-40D0-B3DA-1F8D455F980B}" type="presParOf" srcId="{94643D79-2CBA-4EA1-A4ED-191402BC1F05}" destId="{F8367CC2-738B-422A-B540-BB804CA81566}" srcOrd="14" destOrd="0" presId="urn:microsoft.com/office/officeart/2018/2/layout/IconCircleList"/>
    <dgm:cxn modelId="{30BD20CB-8AF1-423E-A961-350535268132}" type="presParOf" srcId="{F8367CC2-738B-422A-B540-BB804CA81566}" destId="{03E3779B-EB2C-434A-914A-4011D6D54D7B}" srcOrd="0" destOrd="0" presId="urn:microsoft.com/office/officeart/2018/2/layout/IconCircleList"/>
    <dgm:cxn modelId="{E3CA9670-8D97-4EFB-8458-E4DB581C12C0}" type="presParOf" srcId="{F8367CC2-738B-422A-B540-BB804CA81566}" destId="{E1F20C9D-AD18-45C7-8B4C-817FD9D05660}" srcOrd="1" destOrd="0" presId="urn:microsoft.com/office/officeart/2018/2/layout/IconCircleList"/>
    <dgm:cxn modelId="{7388E69B-958C-482C-AA85-EE1D720F0858}" type="presParOf" srcId="{F8367CC2-738B-422A-B540-BB804CA81566}" destId="{D10EB364-BEE5-41E2-8EE7-85DD9844585C}" srcOrd="2" destOrd="0" presId="urn:microsoft.com/office/officeart/2018/2/layout/IconCircleList"/>
    <dgm:cxn modelId="{D53DB903-0893-452E-BB11-17953BA5F141}" type="presParOf" srcId="{F8367CC2-738B-422A-B540-BB804CA81566}" destId="{1336EB62-ABE4-4D48-ADC9-74EFEB5C630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A9D82AC-42A9-4A2C-9107-2069B1F07173}"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EA480A5-0AFE-403D-98FE-45581EF5F5A6}">
      <dgm:prSet custT="1"/>
      <dgm:spPr/>
      <dgm:t>
        <a:bodyPr/>
        <a:lstStyle/>
        <a:p>
          <a:pPr>
            <a:lnSpc>
              <a:spcPct val="100000"/>
            </a:lnSpc>
          </a:pPr>
          <a:r>
            <a:rPr lang="en-US" sz="1600" dirty="0"/>
            <a:t>Food is inherently something that is consumed by and individual.  In evaluating grants, the factors that the OANC looks at are:</a:t>
          </a:r>
        </a:p>
      </dgm:t>
    </dgm:pt>
    <dgm:pt modelId="{8F004CBD-DE4E-4E81-8FA8-6A904433F1E6}" type="parTrans" cxnId="{83ABEFF8-6BCB-4F31-965B-0D76D4E24C24}">
      <dgm:prSet/>
      <dgm:spPr/>
      <dgm:t>
        <a:bodyPr/>
        <a:lstStyle/>
        <a:p>
          <a:endParaRPr lang="en-US"/>
        </a:p>
      </dgm:t>
    </dgm:pt>
    <dgm:pt modelId="{8D45F061-0349-49C6-8B22-2435F6CB0339}" type="sibTrans" cxnId="{83ABEFF8-6BCB-4F31-965B-0D76D4E24C24}">
      <dgm:prSet/>
      <dgm:spPr/>
      <dgm:t>
        <a:bodyPr/>
        <a:lstStyle/>
        <a:p>
          <a:endParaRPr lang="en-US"/>
        </a:p>
      </dgm:t>
    </dgm:pt>
    <dgm:pt modelId="{A0280AA8-0BF0-4104-A140-D17665E8EF03}">
      <dgm:prSet/>
      <dgm:spPr/>
      <dgm:t>
        <a:bodyPr/>
        <a:lstStyle/>
        <a:p>
          <a:pPr>
            <a:lnSpc>
              <a:spcPct val="100000"/>
            </a:lnSpc>
          </a:pPr>
          <a:r>
            <a:rPr lang="en-US" dirty="0"/>
            <a:t>Is the primary or a significant expense of the grant for food given to individuals?  In this case the primary beneficiaries are individuals.</a:t>
          </a:r>
        </a:p>
      </dgm:t>
    </dgm:pt>
    <dgm:pt modelId="{EC7DBBBD-3B44-46E4-98F1-C03DF1996290}" type="parTrans" cxnId="{AB0F7ED1-E0D5-499D-8A89-769604142AE8}">
      <dgm:prSet/>
      <dgm:spPr/>
      <dgm:t>
        <a:bodyPr/>
        <a:lstStyle/>
        <a:p>
          <a:endParaRPr lang="en-US"/>
        </a:p>
      </dgm:t>
    </dgm:pt>
    <dgm:pt modelId="{7D6C20CD-3050-46D5-BD62-EF9A1509A443}" type="sibTrans" cxnId="{AB0F7ED1-E0D5-499D-8A89-769604142AE8}">
      <dgm:prSet/>
      <dgm:spPr/>
      <dgm:t>
        <a:bodyPr/>
        <a:lstStyle/>
        <a:p>
          <a:endParaRPr lang="en-US"/>
        </a:p>
      </dgm:t>
    </dgm:pt>
    <dgm:pt modelId="{66683482-43CA-49A1-9A5B-A77F47F22111}">
      <dgm:prSet/>
      <dgm:spPr/>
      <dgm:t>
        <a:bodyPr/>
        <a:lstStyle/>
        <a:p>
          <a:pPr>
            <a:lnSpc>
              <a:spcPct val="100000"/>
            </a:lnSpc>
          </a:pPr>
          <a:r>
            <a:rPr lang="en-US" dirty="0"/>
            <a:t>Is the ANC money primarily being used to purchase food or to support non-food supplies such as table and chair rental?</a:t>
          </a:r>
        </a:p>
      </dgm:t>
    </dgm:pt>
    <dgm:pt modelId="{86CAE246-87E1-412F-A680-C68B9EA41CF2}" type="parTrans" cxnId="{FC147397-93B3-4025-880C-D5AC3E114023}">
      <dgm:prSet/>
      <dgm:spPr/>
      <dgm:t>
        <a:bodyPr/>
        <a:lstStyle/>
        <a:p>
          <a:endParaRPr lang="en-US"/>
        </a:p>
      </dgm:t>
    </dgm:pt>
    <dgm:pt modelId="{CCEFB793-2247-4588-880A-9896F6415539}" type="sibTrans" cxnId="{FC147397-93B3-4025-880C-D5AC3E114023}">
      <dgm:prSet/>
      <dgm:spPr/>
      <dgm:t>
        <a:bodyPr/>
        <a:lstStyle/>
        <a:p>
          <a:endParaRPr lang="en-US"/>
        </a:p>
      </dgm:t>
    </dgm:pt>
    <dgm:pt modelId="{F4099866-FE69-4DB7-8615-29F130B14526}">
      <dgm:prSet/>
      <dgm:spPr/>
      <dgm:t>
        <a:bodyPr/>
        <a:lstStyle/>
        <a:p>
          <a:pPr>
            <a:lnSpc>
              <a:spcPct val="100000"/>
            </a:lnSpc>
          </a:pPr>
          <a:r>
            <a:rPr lang="en-US" dirty="0"/>
            <a:t>Is the grant being used for a full meal?  A full meal is a benefit to the individual and not the community.</a:t>
          </a:r>
        </a:p>
      </dgm:t>
    </dgm:pt>
    <dgm:pt modelId="{9E6240D4-F7D0-4ED4-9986-7CBDF8C65227}" type="parTrans" cxnId="{34CC2F0D-28C0-4D18-B153-B283E4F29807}">
      <dgm:prSet/>
      <dgm:spPr/>
      <dgm:t>
        <a:bodyPr/>
        <a:lstStyle/>
        <a:p>
          <a:endParaRPr lang="en-US"/>
        </a:p>
      </dgm:t>
    </dgm:pt>
    <dgm:pt modelId="{FB30C768-3791-447C-BB76-04D6BE156EC2}" type="sibTrans" cxnId="{34CC2F0D-28C0-4D18-B153-B283E4F29807}">
      <dgm:prSet/>
      <dgm:spPr/>
      <dgm:t>
        <a:bodyPr/>
        <a:lstStyle/>
        <a:p>
          <a:endParaRPr lang="en-US"/>
        </a:p>
      </dgm:t>
    </dgm:pt>
    <dgm:pt modelId="{0544A3C6-1198-4573-92FA-C51941B981E5}" type="pres">
      <dgm:prSet presAssocID="{8A9D82AC-42A9-4A2C-9107-2069B1F07173}" presName="root" presStyleCnt="0">
        <dgm:presLayoutVars>
          <dgm:dir/>
          <dgm:resizeHandles val="exact"/>
        </dgm:presLayoutVars>
      </dgm:prSet>
      <dgm:spPr/>
    </dgm:pt>
    <dgm:pt modelId="{58F79435-E5E9-4202-B6AC-950E0D06B7DB}" type="pres">
      <dgm:prSet presAssocID="{7EA480A5-0AFE-403D-98FE-45581EF5F5A6}" presName="compNode" presStyleCnt="0"/>
      <dgm:spPr/>
    </dgm:pt>
    <dgm:pt modelId="{242BC00B-89EA-4B14-8C7D-35A1D9C10AA2}" type="pres">
      <dgm:prSet presAssocID="{7EA480A5-0AFE-403D-98FE-45581EF5F5A6}" presName="bgRect" presStyleLbl="bgShp" presStyleIdx="0" presStyleCnt="4"/>
      <dgm:spPr/>
    </dgm:pt>
    <dgm:pt modelId="{C43B8623-52BD-4AAF-ABAD-E218B6409393}" type="pres">
      <dgm:prSet presAssocID="{7EA480A5-0AFE-403D-98FE-45581EF5F5A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vocado"/>
        </a:ext>
      </dgm:extLst>
    </dgm:pt>
    <dgm:pt modelId="{C42A64F4-4A13-450F-87A4-F0D579395E71}" type="pres">
      <dgm:prSet presAssocID="{7EA480A5-0AFE-403D-98FE-45581EF5F5A6}" presName="spaceRect" presStyleCnt="0"/>
      <dgm:spPr/>
    </dgm:pt>
    <dgm:pt modelId="{BE0EC116-5984-428D-831D-C8A9E947F72C}" type="pres">
      <dgm:prSet presAssocID="{7EA480A5-0AFE-403D-98FE-45581EF5F5A6}" presName="parTx" presStyleLbl="revTx" presStyleIdx="0" presStyleCnt="4">
        <dgm:presLayoutVars>
          <dgm:chMax val="0"/>
          <dgm:chPref val="0"/>
        </dgm:presLayoutVars>
      </dgm:prSet>
      <dgm:spPr/>
    </dgm:pt>
    <dgm:pt modelId="{AA179AD9-3B1F-4E3A-B8AA-2258ADCE0BA3}" type="pres">
      <dgm:prSet presAssocID="{8D45F061-0349-49C6-8B22-2435F6CB0339}" presName="sibTrans" presStyleCnt="0"/>
      <dgm:spPr/>
    </dgm:pt>
    <dgm:pt modelId="{9C6237BD-94CA-44A3-B567-FFE3FE832DF1}" type="pres">
      <dgm:prSet presAssocID="{A0280AA8-0BF0-4104-A140-D17665E8EF03}" presName="compNode" presStyleCnt="0"/>
      <dgm:spPr/>
    </dgm:pt>
    <dgm:pt modelId="{64FF84D6-0385-4AF2-BF2D-22E980B98D53}" type="pres">
      <dgm:prSet presAssocID="{A0280AA8-0BF0-4104-A140-D17665E8EF03}" presName="bgRect" presStyleLbl="bgShp" presStyleIdx="1" presStyleCnt="4"/>
      <dgm:spPr/>
    </dgm:pt>
    <dgm:pt modelId="{55D658E9-783E-4AAB-B00A-0B78C3E5B53C}" type="pres">
      <dgm:prSet presAssocID="{A0280AA8-0BF0-4104-A140-D17665E8EF0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llar"/>
        </a:ext>
      </dgm:extLst>
    </dgm:pt>
    <dgm:pt modelId="{E2EABDED-409E-4F0D-84B4-21491C2D87A6}" type="pres">
      <dgm:prSet presAssocID="{A0280AA8-0BF0-4104-A140-D17665E8EF03}" presName="spaceRect" presStyleCnt="0"/>
      <dgm:spPr/>
    </dgm:pt>
    <dgm:pt modelId="{169FBB9F-0C66-41AB-BB27-D832CFFF4541}" type="pres">
      <dgm:prSet presAssocID="{A0280AA8-0BF0-4104-A140-D17665E8EF03}" presName="parTx" presStyleLbl="revTx" presStyleIdx="1" presStyleCnt="4">
        <dgm:presLayoutVars>
          <dgm:chMax val="0"/>
          <dgm:chPref val="0"/>
        </dgm:presLayoutVars>
      </dgm:prSet>
      <dgm:spPr/>
    </dgm:pt>
    <dgm:pt modelId="{3F76B7BB-45B0-4B6B-8BF8-743E9C9D5405}" type="pres">
      <dgm:prSet presAssocID="{7D6C20CD-3050-46D5-BD62-EF9A1509A443}" presName="sibTrans" presStyleCnt="0"/>
      <dgm:spPr/>
    </dgm:pt>
    <dgm:pt modelId="{17BD4EBC-0DD2-42E7-B03C-B141DEB6B4CC}" type="pres">
      <dgm:prSet presAssocID="{66683482-43CA-49A1-9A5B-A77F47F22111}" presName="compNode" presStyleCnt="0"/>
      <dgm:spPr/>
    </dgm:pt>
    <dgm:pt modelId="{9AC497BD-2F9E-436A-8E46-8403813A2D88}" type="pres">
      <dgm:prSet presAssocID="{66683482-43CA-49A1-9A5B-A77F47F22111}" presName="bgRect" presStyleLbl="bgShp" presStyleIdx="2" presStyleCnt="4"/>
      <dgm:spPr/>
    </dgm:pt>
    <dgm:pt modelId="{CA992E9C-31B9-4848-8A9E-4C02EDE8440B}" type="pres">
      <dgm:prSet presAssocID="{66683482-43CA-49A1-9A5B-A77F47F2211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able and chairs"/>
        </a:ext>
      </dgm:extLst>
    </dgm:pt>
    <dgm:pt modelId="{C3094CCB-D4C4-4C97-9AEA-026C853358F9}" type="pres">
      <dgm:prSet presAssocID="{66683482-43CA-49A1-9A5B-A77F47F22111}" presName="spaceRect" presStyleCnt="0"/>
      <dgm:spPr/>
    </dgm:pt>
    <dgm:pt modelId="{6ED1F1DF-3BDC-4C57-8CA0-03503563CDDA}" type="pres">
      <dgm:prSet presAssocID="{66683482-43CA-49A1-9A5B-A77F47F22111}" presName="parTx" presStyleLbl="revTx" presStyleIdx="2" presStyleCnt="4">
        <dgm:presLayoutVars>
          <dgm:chMax val="0"/>
          <dgm:chPref val="0"/>
        </dgm:presLayoutVars>
      </dgm:prSet>
      <dgm:spPr/>
    </dgm:pt>
    <dgm:pt modelId="{F2898309-9EF5-4A89-B5DF-D8D1018D47F4}" type="pres">
      <dgm:prSet presAssocID="{CCEFB793-2247-4588-880A-9896F6415539}" presName="sibTrans" presStyleCnt="0"/>
      <dgm:spPr/>
    </dgm:pt>
    <dgm:pt modelId="{683E18EB-51CA-448C-837F-0C18028EC24B}" type="pres">
      <dgm:prSet presAssocID="{F4099866-FE69-4DB7-8615-29F130B14526}" presName="compNode" presStyleCnt="0"/>
      <dgm:spPr/>
    </dgm:pt>
    <dgm:pt modelId="{830332A9-BF81-49F0-AAD7-1E09A5968842}" type="pres">
      <dgm:prSet presAssocID="{F4099866-FE69-4DB7-8615-29F130B14526}" presName="bgRect" presStyleLbl="bgShp" presStyleIdx="3" presStyleCnt="4"/>
      <dgm:spPr/>
    </dgm:pt>
    <dgm:pt modelId="{80F06B23-D9B2-424E-92F7-B7E4370D9587}" type="pres">
      <dgm:prSet presAssocID="{F4099866-FE69-4DB7-8615-29F130B1452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Fork and knife"/>
        </a:ext>
      </dgm:extLst>
    </dgm:pt>
    <dgm:pt modelId="{1705F7E6-F94B-409C-8826-C0695B0A9072}" type="pres">
      <dgm:prSet presAssocID="{F4099866-FE69-4DB7-8615-29F130B14526}" presName="spaceRect" presStyleCnt="0"/>
      <dgm:spPr/>
    </dgm:pt>
    <dgm:pt modelId="{C091B58C-A6C2-4814-8E85-CD6C531C48C1}" type="pres">
      <dgm:prSet presAssocID="{F4099866-FE69-4DB7-8615-29F130B14526}" presName="parTx" presStyleLbl="revTx" presStyleIdx="3" presStyleCnt="4">
        <dgm:presLayoutVars>
          <dgm:chMax val="0"/>
          <dgm:chPref val="0"/>
        </dgm:presLayoutVars>
      </dgm:prSet>
      <dgm:spPr/>
    </dgm:pt>
  </dgm:ptLst>
  <dgm:cxnLst>
    <dgm:cxn modelId="{34CC2F0D-28C0-4D18-B153-B283E4F29807}" srcId="{8A9D82AC-42A9-4A2C-9107-2069B1F07173}" destId="{F4099866-FE69-4DB7-8615-29F130B14526}" srcOrd="3" destOrd="0" parTransId="{9E6240D4-F7D0-4ED4-9986-7CBDF8C65227}" sibTransId="{FB30C768-3791-447C-BB76-04D6BE156EC2}"/>
    <dgm:cxn modelId="{0CC0E36D-E274-4D45-83E5-06DCCD5DDB99}" type="presOf" srcId="{F4099866-FE69-4DB7-8615-29F130B14526}" destId="{C091B58C-A6C2-4814-8E85-CD6C531C48C1}" srcOrd="0" destOrd="0" presId="urn:microsoft.com/office/officeart/2018/2/layout/IconVerticalSolidList"/>
    <dgm:cxn modelId="{4545A757-9936-44FD-8651-DE3771EBBD73}" type="presOf" srcId="{66683482-43CA-49A1-9A5B-A77F47F22111}" destId="{6ED1F1DF-3BDC-4C57-8CA0-03503563CDDA}" srcOrd="0" destOrd="0" presId="urn:microsoft.com/office/officeart/2018/2/layout/IconVerticalSolidList"/>
    <dgm:cxn modelId="{7DD1D55A-FB84-4A49-8B58-3E58CFA5554A}" type="presOf" srcId="{8A9D82AC-42A9-4A2C-9107-2069B1F07173}" destId="{0544A3C6-1198-4573-92FA-C51941B981E5}" srcOrd="0" destOrd="0" presId="urn:microsoft.com/office/officeart/2018/2/layout/IconVerticalSolidList"/>
    <dgm:cxn modelId="{FC147397-93B3-4025-880C-D5AC3E114023}" srcId="{8A9D82AC-42A9-4A2C-9107-2069B1F07173}" destId="{66683482-43CA-49A1-9A5B-A77F47F22111}" srcOrd="2" destOrd="0" parTransId="{86CAE246-87E1-412F-A680-C68B9EA41CF2}" sibTransId="{CCEFB793-2247-4588-880A-9896F6415539}"/>
    <dgm:cxn modelId="{AE51299B-E696-483C-94B8-C91F3E179591}" type="presOf" srcId="{7EA480A5-0AFE-403D-98FE-45581EF5F5A6}" destId="{BE0EC116-5984-428D-831D-C8A9E947F72C}" srcOrd="0" destOrd="0" presId="urn:microsoft.com/office/officeart/2018/2/layout/IconVerticalSolidList"/>
    <dgm:cxn modelId="{AF3DA39D-9AB2-49DE-81DC-2BC37FBAB381}" type="presOf" srcId="{A0280AA8-0BF0-4104-A140-D17665E8EF03}" destId="{169FBB9F-0C66-41AB-BB27-D832CFFF4541}" srcOrd="0" destOrd="0" presId="urn:microsoft.com/office/officeart/2018/2/layout/IconVerticalSolidList"/>
    <dgm:cxn modelId="{AB0F7ED1-E0D5-499D-8A89-769604142AE8}" srcId="{8A9D82AC-42A9-4A2C-9107-2069B1F07173}" destId="{A0280AA8-0BF0-4104-A140-D17665E8EF03}" srcOrd="1" destOrd="0" parTransId="{EC7DBBBD-3B44-46E4-98F1-C03DF1996290}" sibTransId="{7D6C20CD-3050-46D5-BD62-EF9A1509A443}"/>
    <dgm:cxn modelId="{83ABEFF8-6BCB-4F31-965B-0D76D4E24C24}" srcId="{8A9D82AC-42A9-4A2C-9107-2069B1F07173}" destId="{7EA480A5-0AFE-403D-98FE-45581EF5F5A6}" srcOrd="0" destOrd="0" parTransId="{8F004CBD-DE4E-4E81-8FA8-6A904433F1E6}" sibTransId="{8D45F061-0349-49C6-8B22-2435F6CB0339}"/>
    <dgm:cxn modelId="{F16D9EA8-64A6-4469-937D-45774D14DA8A}" type="presParOf" srcId="{0544A3C6-1198-4573-92FA-C51941B981E5}" destId="{58F79435-E5E9-4202-B6AC-950E0D06B7DB}" srcOrd="0" destOrd="0" presId="urn:microsoft.com/office/officeart/2018/2/layout/IconVerticalSolidList"/>
    <dgm:cxn modelId="{9E9351ED-12E9-406E-8B73-4CA615CFDC12}" type="presParOf" srcId="{58F79435-E5E9-4202-B6AC-950E0D06B7DB}" destId="{242BC00B-89EA-4B14-8C7D-35A1D9C10AA2}" srcOrd="0" destOrd="0" presId="urn:microsoft.com/office/officeart/2018/2/layout/IconVerticalSolidList"/>
    <dgm:cxn modelId="{0E06E75C-19F9-4C08-A07E-D656012F2E35}" type="presParOf" srcId="{58F79435-E5E9-4202-B6AC-950E0D06B7DB}" destId="{C43B8623-52BD-4AAF-ABAD-E218B6409393}" srcOrd="1" destOrd="0" presId="urn:microsoft.com/office/officeart/2018/2/layout/IconVerticalSolidList"/>
    <dgm:cxn modelId="{616EBCAE-B913-4839-82C8-0FB9AC8EE2D5}" type="presParOf" srcId="{58F79435-E5E9-4202-B6AC-950E0D06B7DB}" destId="{C42A64F4-4A13-450F-87A4-F0D579395E71}" srcOrd="2" destOrd="0" presId="urn:microsoft.com/office/officeart/2018/2/layout/IconVerticalSolidList"/>
    <dgm:cxn modelId="{586C8AD8-6B40-4F4E-824C-31B08198F516}" type="presParOf" srcId="{58F79435-E5E9-4202-B6AC-950E0D06B7DB}" destId="{BE0EC116-5984-428D-831D-C8A9E947F72C}" srcOrd="3" destOrd="0" presId="urn:microsoft.com/office/officeart/2018/2/layout/IconVerticalSolidList"/>
    <dgm:cxn modelId="{F926524C-C561-40B1-9378-EA907D5282BD}" type="presParOf" srcId="{0544A3C6-1198-4573-92FA-C51941B981E5}" destId="{AA179AD9-3B1F-4E3A-B8AA-2258ADCE0BA3}" srcOrd="1" destOrd="0" presId="urn:microsoft.com/office/officeart/2018/2/layout/IconVerticalSolidList"/>
    <dgm:cxn modelId="{94EDD72D-6D3F-442F-8E08-F86B0E426AAA}" type="presParOf" srcId="{0544A3C6-1198-4573-92FA-C51941B981E5}" destId="{9C6237BD-94CA-44A3-B567-FFE3FE832DF1}" srcOrd="2" destOrd="0" presId="urn:microsoft.com/office/officeart/2018/2/layout/IconVerticalSolidList"/>
    <dgm:cxn modelId="{D8634169-6709-4783-942E-16A236D208F2}" type="presParOf" srcId="{9C6237BD-94CA-44A3-B567-FFE3FE832DF1}" destId="{64FF84D6-0385-4AF2-BF2D-22E980B98D53}" srcOrd="0" destOrd="0" presId="urn:microsoft.com/office/officeart/2018/2/layout/IconVerticalSolidList"/>
    <dgm:cxn modelId="{AE703FA0-8163-4875-9A82-7E5A53503216}" type="presParOf" srcId="{9C6237BD-94CA-44A3-B567-FFE3FE832DF1}" destId="{55D658E9-783E-4AAB-B00A-0B78C3E5B53C}" srcOrd="1" destOrd="0" presId="urn:microsoft.com/office/officeart/2018/2/layout/IconVerticalSolidList"/>
    <dgm:cxn modelId="{7D2F9F32-74CB-443A-A12F-8F3EFFAD2330}" type="presParOf" srcId="{9C6237BD-94CA-44A3-B567-FFE3FE832DF1}" destId="{E2EABDED-409E-4F0D-84B4-21491C2D87A6}" srcOrd="2" destOrd="0" presId="urn:microsoft.com/office/officeart/2018/2/layout/IconVerticalSolidList"/>
    <dgm:cxn modelId="{241DF420-4394-4EF1-A475-1FF8B300A643}" type="presParOf" srcId="{9C6237BD-94CA-44A3-B567-FFE3FE832DF1}" destId="{169FBB9F-0C66-41AB-BB27-D832CFFF4541}" srcOrd="3" destOrd="0" presId="urn:microsoft.com/office/officeart/2018/2/layout/IconVerticalSolidList"/>
    <dgm:cxn modelId="{A57B2179-D9F9-41CE-9DA5-99A9952B7446}" type="presParOf" srcId="{0544A3C6-1198-4573-92FA-C51941B981E5}" destId="{3F76B7BB-45B0-4B6B-8BF8-743E9C9D5405}" srcOrd="3" destOrd="0" presId="urn:microsoft.com/office/officeart/2018/2/layout/IconVerticalSolidList"/>
    <dgm:cxn modelId="{79F7F8F4-DFA4-4F9D-A8BD-4AD236C5C825}" type="presParOf" srcId="{0544A3C6-1198-4573-92FA-C51941B981E5}" destId="{17BD4EBC-0DD2-42E7-B03C-B141DEB6B4CC}" srcOrd="4" destOrd="0" presId="urn:microsoft.com/office/officeart/2018/2/layout/IconVerticalSolidList"/>
    <dgm:cxn modelId="{BE90A9C7-B443-4058-8C94-DE67DAB062C8}" type="presParOf" srcId="{17BD4EBC-0DD2-42E7-B03C-B141DEB6B4CC}" destId="{9AC497BD-2F9E-436A-8E46-8403813A2D88}" srcOrd="0" destOrd="0" presId="urn:microsoft.com/office/officeart/2018/2/layout/IconVerticalSolidList"/>
    <dgm:cxn modelId="{49384AA2-377D-49F6-957D-1CAC0BB88EF2}" type="presParOf" srcId="{17BD4EBC-0DD2-42E7-B03C-B141DEB6B4CC}" destId="{CA992E9C-31B9-4848-8A9E-4C02EDE8440B}" srcOrd="1" destOrd="0" presId="urn:microsoft.com/office/officeart/2018/2/layout/IconVerticalSolidList"/>
    <dgm:cxn modelId="{73EA3224-1514-40EB-B925-F1524D272897}" type="presParOf" srcId="{17BD4EBC-0DD2-42E7-B03C-B141DEB6B4CC}" destId="{C3094CCB-D4C4-4C97-9AEA-026C853358F9}" srcOrd="2" destOrd="0" presId="urn:microsoft.com/office/officeart/2018/2/layout/IconVerticalSolidList"/>
    <dgm:cxn modelId="{92E87B42-529F-4B1D-BA64-2E3CCCC09F86}" type="presParOf" srcId="{17BD4EBC-0DD2-42E7-B03C-B141DEB6B4CC}" destId="{6ED1F1DF-3BDC-4C57-8CA0-03503563CDDA}" srcOrd="3" destOrd="0" presId="urn:microsoft.com/office/officeart/2018/2/layout/IconVerticalSolidList"/>
    <dgm:cxn modelId="{D8D08C42-73CC-4ED2-8EFD-7A29D6210FF0}" type="presParOf" srcId="{0544A3C6-1198-4573-92FA-C51941B981E5}" destId="{F2898309-9EF5-4A89-B5DF-D8D1018D47F4}" srcOrd="5" destOrd="0" presId="urn:microsoft.com/office/officeart/2018/2/layout/IconVerticalSolidList"/>
    <dgm:cxn modelId="{B87B62CF-50AB-4CF4-A222-5D3360454819}" type="presParOf" srcId="{0544A3C6-1198-4573-92FA-C51941B981E5}" destId="{683E18EB-51CA-448C-837F-0C18028EC24B}" srcOrd="6" destOrd="0" presId="urn:microsoft.com/office/officeart/2018/2/layout/IconVerticalSolidList"/>
    <dgm:cxn modelId="{712D0FB9-B52B-4962-BCBD-7BAA173B8E2F}" type="presParOf" srcId="{683E18EB-51CA-448C-837F-0C18028EC24B}" destId="{830332A9-BF81-49F0-AAD7-1E09A5968842}" srcOrd="0" destOrd="0" presId="urn:microsoft.com/office/officeart/2018/2/layout/IconVerticalSolidList"/>
    <dgm:cxn modelId="{94F0D59A-1B6B-410F-B332-7EE2BB9AD8F5}" type="presParOf" srcId="{683E18EB-51CA-448C-837F-0C18028EC24B}" destId="{80F06B23-D9B2-424E-92F7-B7E4370D9587}" srcOrd="1" destOrd="0" presId="urn:microsoft.com/office/officeart/2018/2/layout/IconVerticalSolidList"/>
    <dgm:cxn modelId="{1D148584-A20B-4230-8876-7A60C1AEF046}" type="presParOf" srcId="{683E18EB-51CA-448C-837F-0C18028EC24B}" destId="{1705F7E6-F94B-409C-8826-C0695B0A9072}" srcOrd="2" destOrd="0" presId="urn:microsoft.com/office/officeart/2018/2/layout/IconVerticalSolidList"/>
    <dgm:cxn modelId="{B42B481F-9BC3-4D39-A49A-C22792B53E0E}" type="presParOf" srcId="{683E18EB-51CA-448C-837F-0C18028EC24B}" destId="{C091B58C-A6C2-4814-8E85-CD6C531C48C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5EC50A-98EF-4AD8-A23B-C7C1097FA288}">
      <dsp:nvSpPr>
        <dsp:cNvPr id="0" name=""/>
        <dsp:cNvSpPr/>
      </dsp:nvSpPr>
      <dsp:spPr>
        <a:xfrm>
          <a:off x="0" y="531"/>
          <a:ext cx="10515600" cy="1244702"/>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4FD0B2-95C8-44A1-BBB2-3400707A6C11}">
      <dsp:nvSpPr>
        <dsp:cNvPr id="0" name=""/>
        <dsp:cNvSpPr/>
      </dsp:nvSpPr>
      <dsp:spPr>
        <a:xfrm>
          <a:off x="376522" y="280590"/>
          <a:ext cx="684586" cy="6845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807915D-55B9-4C4F-9481-1A7C42ACFFF2}">
      <dsp:nvSpPr>
        <dsp:cNvPr id="0" name=""/>
        <dsp:cNvSpPr/>
      </dsp:nvSpPr>
      <dsp:spPr>
        <a:xfrm>
          <a:off x="1437631" y="531"/>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ANCs may not make direct expenditures for public purpose on:</a:t>
          </a:r>
        </a:p>
      </dsp:txBody>
      <dsp:txXfrm>
        <a:off x="1437631" y="531"/>
        <a:ext cx="9077968" cy="1244702"/>
      </dsp:txXfrm>
    </dsp:sp>
    <dsp:sp modelId="{C3437B3B-A22D-4ABA-BCEF-D19EA76F14E1}">
      <dsp:nvSpPr>
        <dsp:cNvPr id="0" name=""/>
        <dsp:cNvSpPr/>
      </dsp:nvSpPr>
      <dsp:spPr>
        <a:xfrm>
          <a:off x="0" y="1556410"/>
          <a:ext cx="10515600" cy="1244702"/>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868B382-7C03-4309-B72F-6E6AC5A3558E}">
      <dsp:nvSpPr>
        <dsp:cNvPr id="0" name=""/>
        <dsp:cNvSpPr/>
      </dsp:nvSpPr>
      <dsp:spPr>
        <a:xfrm>
          <a:off x="376522" y="1836468"/>
          <a:ext cx="684586" cy="6845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C11D095-AF7F-4C60-A4A5-359F5EBBF6A3}">
      <dsp:nvSpPr>
        <dsp:cNvPr id="0" name=""/>
        <dsp:cNvSpPr/>
      </dsp:nvSpPr>
      <dsp:spPr>
        <a:xfrm>
          <a:off x="1437631" y="1556410"/>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Food.  The DC Code restricts expenditures on food to $100 for ANC meeting snacks.  As noted later, in some cases grantees may spend on food.  D.C. Official Code 1-309.13(l)(1) p.57</a:t>
          </a:r>
        </a:p>
      </dsp:txBody>
      <dsp:txXfrm>
        <a:off x="1437631" y="1556410"/>
        <a:ext cx="9077968" cy="1244702"/>
      </dsp:txXfrm>
    </dsp:sp>
    <dsp:sp modelId="{92AF0AF7-9A37-419D-8E03-70AC560318E1}">
      <dsp:nvSpPr>
        <dsp:cNvPr id="0" name=""/>
        <dsp:cNvSpPr/>
      </dsp:nvSpPr>
      <dsp:spPr>
        <a:xfrm>
          <a:off x="0" y="3112289"/>
          <a:ext cx="10515600" cy="1244702"/>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5DEC2D-8466-4880-94B5-B9BF18C0279C}">
      <dsp:nvSpPr>
        <dsp:cNvPr id="0" name=""/>
        <dsp:cNvSpPr/>
      </dsp:nvSpPr>
      <dsp:spPr>
        <a:xfrm>
          <a:off x="376522" y="3392347"/>
          <a:ext cx="684586" cy="68458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E0C799-FE4E-4986-A5FF-1DC2B0A66CAD}">
      <dsp:nvSpPr>
        <dsp:cNvPr id="0" name=""/>
        <dsp:cNvSpPr/>
      </dsp:nvSpPr>
      <dsp:spPr>
        <a:xfrm>
          <a:off x="1437631" y="3112289"/>
          <a:ext cx="9077968" cy="12447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1" tIns="131731" rIns="131731" bIns="131731" numCol="1" spcCol="1270" anchor="ctr" anchorCtr="0">
          <a:noAutofit/>
        </a:bodyPr>
        <a:lstStyle/>
        <a:p>
          <a:pPr marL="0" lvl="0" indent="0" algn="l" defTabSz="1022350">
            <a:lnSpc>
              <a:spcPct val="90000"/>
            </a:lnSpc>
            <a:spcBef>
              <a:spcPct val="0"/>
            </a:spcBef>
            <a:spcAft>
              <a:spcPct val="35000"/>
            </a:spcAft>
            <a:buNone/>
          </a:pPr>
          <a:r>
            <a:rPr lang="en-US" sz="2300" kern="1200"/>
            <a:t>Entertainment.  Federal restrictions prohibit direct expenditures on entertainment.  A grantee may spend on entertainment. </a:t>
          </a:r>
        </a:p>
      </dsp:txBody>
      <dsp:txXfrm>
        <a:off x="1437631" y="3112289"/>
        <a:ext cx="9077968" cy="12447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02951-6980-49CA-A601-049426CE16B5}">
      <dsp:nvSpPr>
        <dsp:cNvPr id="0" name=""/>
        <dsp:cNvSpPr/>
      </dsp:nvSpPr>
      <dsp:spPr>
        <a:xfrm>
          <a:off x="606456" y="0"/>
          <a:ext cx="5453920" cy="5453920"/>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7315D7C9-8819-4B4E-AF5D-87672D6F297C}">
      <dsp:nvSpPr>
        <dsp:cNvPr id="0" name=""/>
        <dsp:cNvSpPr/>
      </dsp:nvSpPr>
      <dsp:spPr>
        <a:xfrm>
          <a:off x="864156" y="230431"/>
          <a:ext cx="2459334" cy="245827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Self explanatory.</a:t>
          </a:r>
        </a:p>
      </dsp:txBody>
      <dsp:txXfrm>
        <a:off x="984159" y="350434"/>
        <a:ext cx="2219328" cy="2218264"/>
      </dsp:txXfrm>
    </dsp:sp>
    <dsp:sp modelId="{D4822B75-01C3-4A27-86C9-35D8762D1397}">
      <dsp:nvSpPr>
        <dsp:cNvPr id="0" name=""/>
        <dsp:cNvSpPr/>
      </dsp:nvSpPr>
      <dsp:spPr>
        <a:xfrm>
          <a:off x="3464955" y="184072"/>
          <a:ext cx="2555454" cy="250461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Does not mean the event has to happen within the ANC, an event in close proximity to the ANC that residents will participate in or through the PTO of a school where a significant number of residents attend.</a:t>
          </a:r>
        </a:p>
      </dsp:txBody>
      <dsp:txXfrm>
        <a:off x="3587220" y="306337"/>
        <a:ext cx="2310924" cy="2260088"/>
      </dsp:txXfrm>
    </dsp:sp>
    <dsp:sp modelId="{FD24881E-4974-4D0E-A72B-924004A78A99}">
      <dsp:nvSpPr>
        <dsp:cNvPr id="0" name=""/>
        <dsp:cNvSpPr/>
      </dsp:nvSpPr>
      <dsp:spPr>
        <a:xfrm>
          <a:off x="959457" y="2758039"/>
          <a:ext cx="2365085" cy="223640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There is no charge for attendance.</a:t>
          </a:r>
        </a:p>
      </dsp:txBody>
      <dsp:txXfrm>
        <a:off x="1068629" y="2867211"/>
        <a:ext cx="2146741" cy="2018056"/>
      </dsp:txXfrm>
    </dsp:sp>
    <dsp:sp modelId="{04A2EB2B-55A0-47F3-9092-3440129CB894}">
      <dsp:nvSpPr>
        <dsp:cNvPr id="0" name=""/>
        <dsp:cNvSpPr/>
      </dsp:nvSpPr>
      <dsp:spPr>
        <a:xfrm>
          <a:off x="3483598" y="2808960"/>
          <a:ext cx="2537013" cy="2202453"/>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Events or activities of a city-wide nature are not considered to benefit those who live and work in the ANC. A recent example is a city-wide tenant event.</a:t>
          </a:r>
        </a:p>
      </dsp:txBody>
      <dsp:txXfrm>
        <a:off x="3591113" y="2916475"/>
        <a:ext cx="2321983" cy="19874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B2704F-E07C-4239-BAFD-5DA8469114DC}">
      <dsp:nvSpPr>
        <dsp:cNvPr id="0" name=""/>
        <dsp:cNvSpPr/>
      </dsp:nvSpPr>
      <dsp:spPr>
        <a:xfrm>
          <a:off x="1082965" y="559529"/>
          <a:ext cx="1485741" cy="14857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3781ED-591F-4D4E-9AED-982249AF4954}">
      <dsp:nvSpPr>
        <dsp:cNvPr id="0" name=""/>
        <dsp:cNvSpPr/>
      </dsp:nvSpPr>
      <dsp:spPr>
        <a:xfrm>
          <a:off x="175012" y="2577720"/>
          <a:ext cx="3301647" cy="153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dirty="0"/>
            <a:t>Expenses related to the operations of an organization.  Recent examples are requests to provide computers or website redesign to a non-profit.  That primarily benefits the organization, not the community.</a:t>
          </a:r>
        </a:p>
      </dsp:txBody>
      <dsp:txXfrm>
        <a:off x="175012" y="2577720"/>
        <a:ext cx="3301647" cy="1530000"/>
      </dsp:txXfrm>
    </dsp:sp>
    <dsp:sp modelId="{0FB23F3C-0DB3-43E1-9435-80B6B5C81DD1}">
      <dsp:nvSpPr>
        <dsp:cNvPr id="0" name=""/>
        <dsp:cNvSpPr/>
      </dsp:nvSpPr>
      <dsp:spPr>
        <a:xfrm>
          <a:off x="4962400" y="559529"/>
          <a:ext cx="1485741" cy="14857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A51AD0-EEF8-4163-9D97-065C88522717}">
      <dsp:nvSpPr>
        <dsp:cNvPr id="0" name=""/>
        <dsp:cNvSpPr/>
      </dsp:nvSpPr>
      <dsp:spPr>
        <a:xfrm>
          <a:off x="4054447" y="2577720"/>
          <a:ext cx="3301647" cy="153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Expenses for clothing and school supplies for coat drives and school supply drives.  These are considered expenses that benefit individuals.  Support for the event such as tent, table and chair rental would be permissible.</a:t>
          </a:r>
        </a:p>
      </dsp:txBody>
      <dsp:txXfrm>
        <a:off x="4054447" y="2577720"/>
        <a:ext cx="3301647" cy="1530000"/>
      </dsp:txXfrm>
    </dsp:sp>
    <dsp:sp modelId="{7878E10D-D8BB-45C3-937F-14AE6CE21AFF}">
      <dsp:nvSpPr>
        <dsp:cNvPr id="0" name=""/>
        <dsp:cNvSpPr/>
      </dsp:nvSpPr>
      <dsp:spPr>
        <a:xfrm>
          <a:off x="8841836" y="559529"/>
          <a:ext cx="1485741" cy="14857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7B16FF-2F25-4591-8E9D-CEF217D334F1}">
      <dsp:nvSpPr>
        <dsp:cNvPr id="0" name=""/>
        <dsp:cNvSpPr/>
      </dsp:nvSpPr>
      <dsp:spPr>
        <a:xfrm>
          <a:off x="7933883" y="2577720"/>
          <a:ext cx="3301647" cy="153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pPr>
          <a:r>
            <a:rPr lang="en-US" sz="1500" kern="1200" dirty="0"/>
            <a:t>Something that benefits a very small number of people.</a:t>
          </a:r>
        </a:p>
      </dsp:txBody>
      <dsp:txXfrm>
        <a:off x="7933883" y="2577720"/>
        <a:ext cx="3301647" cy="153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D2E6D0-26D2-4FED-BBC7-F0FDE6C58E9A}">
      <dsp:nvSpPr>
        <dsp:cNvPr id="0" name=""/>
        <dsp:cNvSpPr/>
      </dsp:nvSpPr>
      <dsp:spPr>
        <a:xfrm>
          <a:off x="0" y="1785"/>
          <a:ext cx="6714066" cy="90481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C515F6-50EA-4921-9778-527B01A723DF}">
      <dsp:nvSpPr>
        <dsp:cNvPr id="0" name=""/>
        <dsp:cNvSpPr/>
      </dsp:nvSpPr>
      <dsp:spPr>
        <a:xfrm>
          <a:off x="273706" y="205368"/>
          <a:ext cx="497647" cy="49764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D8123A0-7666-45D6-B955-02B1806BE606}">
      <dsp:nvSpPr>
        <dsp:cNvPr id="0" name=""/>
        <dsp:cNvSpPr/>
      </dsp:nvSpPr>
      <dsp:spPr>
        <a:xfrm>
          <a:off x="1045060" y="1785"/>
          <a:ext cx="5669005" cy="904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759" tIns="95759" rIns="95759" bIns="95759" numCol="1" spcCol="1270" anchor="ctr" anchorCtr="0">
          <a:noAutofit/>
        </a:bodyPr>
        <a:lstStyle/>
        <a:p>
          <a:pPr marL="0" lvl="0" indent="0" algn="l" defTabSz="711200">
            <a:lnSpc>
              <a:spcPct val="90000"/>
            </a:lnSpc>
            <a:spcBef>
              <a:spcPct val="0"/>
            </a:spcBef>
            <a:spcAft>
              <a:spcPct val="35000"/>
            </a:spcAft>
            <a:buNone/>
          </a:pPr>
          <a:r>
            <a:rPr lang="en-US" sz="1600" kern="1200" dirty="0"/>
            <a:t>It is considered a duplication if D.C. has budgeted for the item or is required to do it.  An example is the repainting of a school auditorium.  DGS had it scheduled but not for another 5 years. </a:t>
          </a:r>
        </a:p>
      </dsp:txBody>
      <dsp:txXfrm>
        <a:off x="1045060" y="1785"/>
        <a:ext cx="5669005" cy="904813"/>
      </dsp:txXfrm>
    </dsp:sp>
    <dsp:sp modelId="{E1C8C326-0F35-44BA-9312-B56A8202BC57}">
      <dsp:nvSpPr>
        <dsp:cNvPr id="0" name=""/>
        <dsp:cNvSpPr/>
      </dsp:nvSpPr>
      <dsp:spPr>
        <a:xfrm>
          <a:off x="0" y="1132802"/>
          <a:ext cx="6714066" cy="90481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511F79-9D0B-4E6B-9EB1-20074834978E}">
      <dsp:nvSpPr>
        <dsp:cNvPr id="0" name=""/>
        <dsp:cNvSpPr/>
      </dsp:nvSpPr>
      <dsp:spPr>
        <a:xfrm>
          <a:off x="273706" y="1336385"/>
          <a:ext cx="497647" cy="49764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6902F5-EACC-45C7-B9DF-513317753CB5}">
      <dsp:nvSpPr>
        <dsp:cNvPr id="0" name=""/>
        <dsp:cNvSpPr/>
      </dsp:nvSpPr>
      <dsp:spPr>
        <a:xfrm>
          <a:off x="1045060" y="1132802"/>
          <a:ext cx="5669005" cy="904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759" tIns="95759" rIns="95759" bIns="95759" numCol="1" spcCol="1270" anchor="ctr" anchorCtr="0">
          <a:noAutofit/>
        </a:bodyPr>
        <a:lstStyle/>
        <a:p>
          <a:pPr marL="0" lvl="0" indent="0" algn="l" defTabSz="622300">
            <a:lnSpc>
              <a:spcPct val="90000"/>
            </a:lnSpc>
            <a:spcBef>
              <a:spcPct val="0"/>
            </a:spcBef>
            <a:spcAft>
              <a:spcPct val="35000"/>
            </a:spcAft>
            <a:buNone/>
          </a:pPr>
          <a:r>
            <a:rPr lang="en-US" sz="1400" kern="1200" dirty="0"/>
            <a:t>Services that have been suspended by the City or are no longer performed are permissible.  Examples are in the 1980s when the city suspended bulk trash, ANCs were allowed to set up a collection. </a:t>
          </a:r>
        </a:p>
      </dsp:txBody>
      <dsp:txXfrm>
        <a:off x="1045060" y="1132802"/>
        <a:ext cx="5669005" cy="904813"/>
      </dsp:txXfrm>
    </dsp:sp>
    <dsp:sp modelId="{74CFE42C-703F-47FC-8A4C-5F441F688AB9}">
      <dsp:nvSpPr>
        <dsp:cNvPr id="0" name=""/>
        <dsp:cNvSpPr/>
      </dsp:nvSpPr>
      <dsp:spPr>
        <a:xfrm>
          <a:off x="0" y="2263820"/>
          <a:ext cx="6714066" cy="90481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6F1FDD-A063-45E3-B05A-8846F9F6EA4F}">
      <dsp:nvSpPr>
        <dsp:cNvPr id="0" name=""/>
        <dsp:cNvSpPr/>
      </dsp:nvSpPr>
      <dsp:spPr>
        <a:xfrm>
          <a:off x="273706" y="2467403"/>
          <a:ext cx="497647" cy="49764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CBCD66D-03CF-4032-8E30-CFC93360ECD5}">
      <dsp:nvSpPr>
        <dsp:cNvPr id="0" name=""/>
        <dsp:cNvSpPr/>
      </dsp:nvSpPr>
      <dsp:spPr>
        <a:xfrm>
          <a:off x="1045060" y="2263820"/>
          <a:ext cx="5669005" cy="904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759" tIns="95759" rIns="95759" bIns="95759" numCol="1" spcCol="1270" anchor="ctr" anchorCtr="0">
          <a:noAutofit/>
        </a:bodyPr>
        <a:lstStyle/>
        <a:p>
          <a:pPr marL="0" lvl="0" indent="0" algn="l" defTabSz="622300">
            <a:lnSpc>
              <a:spcPct val="90000"/>
            </a:lnSpc>
            <a:spcBef>
              <a:spcPct val="0"/>
            </a:spcBef>
            <a:spcAft>
              <a:spcPct val="35000"/>
            </a:spcAft>
            <a:buNone/>
          </a:pPr>
          <a:r>
            <a:rPr lang="en-US" sz="1400" kern="1200" dirty="0"/>
            <a:t>An ANC funded an outdoor reading area through a library Friends group.  DCPL verified this was not provided in their budget.</a:t>
          </a:r>
        </a:p>
      </dsp:txBody>
      <dsp:txXfrm>
        <a:off x="1045060" y="2263820"/>
        <a:ext cx="5669005" cy="904813"/>
      </dsp:txXfrm>
    </dsp:sp>
    <dsp:sp modelId="{A45692B6-48F3-41FF-A8A5-41E5E2037B64}">
      <dsp:nvSpPr>
        <dsp:cNvPr id="0" name=""/>
        <dsp:cNvSpPr/>
      </dsp:nvSpPr>
      <dsp:spPr>
        <a:xfrm>
          <a:off x="0" y="3394837"/>
          <a:ext cx="6714066" cy="90481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A50DF89-6417-45A4-9193-D8F04CDBA253}">
      <dsp:nvSpPr>
        <dsp:cNvPr id="0" name=""/>
        <dsp:cNvSpPr/>
      </dsp:nvSpPr>
      <dsp:spPr>
        <a:xfrm>
          <a:off x="273706" y="3598420"/>
          <a:ext cx="497647" cy="49764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51F5A85-97BB-4C95-87DE-3833974871E7}">
      <dsp:nvSpPr>
        <dsp:cNvPr id="0" name=""/>
        <dsp:cNvSpPr/>
      </dsp:nvSpPr>
      <dsp:spPr>
        <a:xfrm>
          <a:off x="1045060" y="3394837"/>
          <a:ext cx="5669005" cy="904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759" tIns="95759" rIns="95759" bIns="95759" numCol="1" spcCol="1270" anchor="ctr" anchorCtr="0">
          <a:noAutofit/>
        </a:bodyPr>
        <a:lstStyle/>
        <a:p>
          <a:pPr marL="0" lvl="0" indent="0" algn="l" defTabSz="622300">
            <a:lnSpc>
              <a:spcPct val="90000"/>
            </a:lnSpc>
            <a:spcBef>
              <a:spcPct val="0"/>
            </a:spcBef>
            <a:spcAft>
              <a:spcPct val="35000"/>
            </a:spcAft>
            <a:buNone/>
          </a:pPr>
          <a:r>
            <a:rPr lang="en-US" sz="1400" kern="1200" dirty="0"/>
            <a:t>ANCs have purchased tools for cleanups in the winter months when the Helping Hands tool lending is not available.</a:t>
          </a:r>
        </a:p>
      </dsp:txBody>
      <dsp:txXfrm>
        <a:off x="1045060" y="3394837"/>
        <a:ext cx="5669005" cy="9048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6A4C89-2893-4708-B3B6-884E9AA5F7E0}">
      <dsp:nvSpPr>
        <dsp:cNvPr id="0" name=""/>
        <dsp:cNvSpPr/>
      </dsp:nvSpPr>
      <dsp:spPr>
        <a:xfrm>
          <a:off x="82613" y="90072"/>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79B4034-A7C8-4DD7-9217-98729BBAC7A1}">
      <dsp:nvSpPr>
        <dsp:cNvPr id="0" name=""/>
        <dsp:cNvSpPr/>
      </dsp:nvSpPr>
      <dsp:spPr>
        <a:xfrm>
          <a:off x="271034" y="278494"/>
          <a:ext cx="520402" cy="52040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D809501-E7CD-417A-BDD3-EAB25E8ED089}">
      <dsp:nvSpPr>
        <dsp:cNvPr id="0" name=""/>
        <dsp:cNvSpPr/>
      </dsp:nvSpPr>
      <dsp:spPr>
        <a:xfrm>
          <a:off x="1172126"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Entertainment for a large group such as street festival, movie rental for movie night, bounce houses, foam generators</a:t>
          </a:r>
          <a:r>
            <a:rPr lang="en-US" sz="1400" kern="1200" dirty="0"/>
            <a:t>.</a:t>
          </a:r>
        </a:p>
      </dsp:txBody>
      <dsp:txXfrm>
        <a:off x="1172126" y="90072"/>
        <a:ext cx="2114937" cy="897246"/>
      </dsp:txXfrm>
    </dsp:sp>
    <dsp:sp modelId="{C0391BD8-D9CA-4E51-BEBE-C1EF3F90D8C6}">
      <dsp:nvSpPr>
        <dsp:cNvPr id="0" name=""/>
        <dsp:cNvSpPr/>
      </dsp:nvSpPr>
      <dsp:spPr>
        <a:xfrm>
          <a:off x="3655575" y="90072"/>
          <a:ext cx="897246" cy="89724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4366113-F989-4544-8293-2D95C0870BBF}">
      <dsp:nvSpPr>
        <dsp:cNvPr id="0" name=""/>
        <dsp:cNvSpPr/>
      </dsp:nvSpPr>
      <dsp:spPr>
        <a:xfrm>
          <a:off x="3843996" y="278494"/>
          <a:ext cx="520402" cy="52040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A74523-FA23-4B87-8516-DE9CF7F8EE55}">
      <dsp:nvSpPr>
        <dsp:cNvPr id="0" name=""/>
        <dsp:cNvSpPr/>
      </dsp:nvSpPr>
      <dsp:spPr>
        <a:xfrm>
          <a:off x="4745088"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Table, chair, tent and equipment rental.</a:t>
          </a:r>
        </a:p>
      </dsp:txBody>
      <dsp:txXfrm>
        <a:off x="4745088" y="90072"/>
        <a:ext cx="2114937" cy="897246"/>
      </dsp:txXfrm>
    </dsp:sp>
    <dsp:sp modelId="{E838CB6D-256C-4237-B689-070657489512}">
      <dsp:nvSpPr>
        <dsp:cNvPr id="0" name=""/>
        <dsp:cNvSpPr/>
      </dsp:nvSpPr>
      <dsp:spPr>
        <a:xfrm>
          <a:off x="7228536" y="90072"/>
          <a:ext cx="897246" cy="89724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158641-D70E-452A-9ECC-344C7E52BBD7}">
      <dsp:nvSpPr>
        <dsp:cNvPr id="0" name=""/>
        <dsp:cNvSpPr/>
      </dsp:nvSpPr>
      <dsp:spPr>
        <a:xfrm>
          <a:off x="7416958" y="278494"/>
          <a:ext cx="520402" cy="520402"/>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DFA804B-3200-49C2-AE3A-AE01E39075DF}">
      <dsp:nvSpPr>
        <dsp:cNvPr id="0" name=""/>
        <dsp:cNvSpPr/>
      </dsp:nvSpPr>
      <dsp:spPr>
        <a:xfrm>
          <a:off x="8318049" y="90072"/>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Porta-potties</a:t>
          </a:r>
        </a:p>
      </dsp:txBody>
      <dsp:txXfrm>
        <a:off x="8318049" y="90072"/>
        <a:ext cx="2114937" cy="897246"/>
      </dsp:txXfrm>
    </dsp:sp>
    <dsp:sp modelId="{45D0B525-1788-4BE5-A000-CEA2BE103895}">
      <dsp:nvSpPr>
        <dsp:cNvPr id="0" name=""/>
        <dsp:cNvSpPr/>
      </dsp:nvSpPr>
      <dsp:spPr>
        <a:xfrm>
          <a:off x="82613" y="1727045"/>
          <a:ext cx="897246" cy="89724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BC14F5-FB9F-4ECF-9BD2-5618163F2E86}">
      <dsp:nvSpPr>
        <dsp:cNvPr id="0" name=""/>
        <dsp:cNvSpPr/>
      </dsp:nvSpPr>
      <dsp:spPr>
        <a:xfrm>
          <a:off x="271034" y="1915467"/>
          <a:ext cx="520402" cy="52040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D23FBD6-31FE-4DB5-B3FA-81C39F1A6D09}">
      <dsp:nvSpPr>
        <dsp:cNvPr id="0" name=""/>
        <dsp:cNvSpPr/>
      </dsp:nvSpPr>
      <dsp:spPr>
        <a:xfrm>
          <a:off x="1172126"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Flowers and bulbs for neighborhood plantings in public space.</a:t>
          </a:r>
        </a:p>
      </dsp:txBody>
      <dsp:txXfrm>
        <a:off x="1172126" y="1727045"/>
        <a:ext cx="2114937" cy="897246"/>
      </dsp:txXfrm>
    </dsp:sp>
    <dsp:sp modelId="{B37B3073-9E35-4482-88E3-E67707406937}">
      <dsp:nvSpPr>
        <dsp:cNvPr id="0" name=""/>
        <dsp:cNvSpPr/>
      </dsp:nvSpPr>
      <dsp:spPr>
        <a:xfrm>
          <a:off x="3655575" y="1727045"/>
          <a:ext cx="897246" cy="89724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4CBD30-5CE1-4C26-BEFA-1497197548E8}">
      <dsp:nvSpPr>
        <dsp:cNvPr id="0" name=""/>
        <dsp:cNvSpPr/>
      </dsp:nvSpPr>
      <dsp:spPr>
        <a:xfrm>
          <a:off x="3843996" y="1915467"/>
          <a:ext cx="520402" cy="52040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86662C0-FB06-417A-B433-92962DD29D2E}">
      <dsp:nvSpPr>
        <dsp:cNvPr id="0" name=""/>
        <dsp:cNvSpPr/>
      </dsp:nvSpPr>
      <dsp:spPr>
        <a:xfrm>
          <a:off x="4745088"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Uniform and sports equipment for teams where it will be used from year to year.  This does not include personalized uniforms.</a:t>
          </a:r>
        </a:p>
      </dsp:txBody>
      <dsp:txXfrm>
        <a:off x="4745088" y="1727045"/>
        <a:ext cx="2114937" cy="897246"/>
      </dsp:txXfrm>
    </dsp:sp>
    <dsp:sp modelId="{BFFB2C7B-5D6E-4634-9D30-5A63FFD4783B}">
      <dsp:nvSpPr>
        <dsp:cNvPr id="0" name=""/>
        <dsp:cNvSpPr/>
      </dsp:nvSpPr>
      <dsp:spPr>
        <a:xfrm>
          <a:off x="7228536" y="1727045"/>
          <a:ext cx="897246" cy="89724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1C826C-7EB8-4268-8AA3-5F0123443636}">
      <dsp:nvSpPr>
        <dsp:cNvPr id="0" name=""/>
        <dsp:cNvSpPr/>
      </dsp:nvSpPr>
      <dsp:spPr>
        <a:xfrm>
          <a:off x="7416958" y="1915467"/>
          <a:ext cx="520402" cy="520402"/>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CD6B89E-EBC5-4099-B1A2-4A79CDE34C15}">
      <dsp:nvSpPr>
        <dsp:cNvPr id="0" name=""/>
        <dsp:cNvSpPr/>
      </dsp:nvSpPr>
      <dsp:spPr>
        <a:xfrm>
          <a:off x="8318049" y="1727045"/>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Farmers Market food preparation</a:t>
          </a:r>
        </a:p>
      </dsp:txBody>
      <dsp:txXfrm>
        <a:off x="8318049" y="1727045"/>
        <a:ext cx="2114937" cy="897246"/>
      </dsp:txXfrm>
    </dsp:sp>
    <dsp:sp modelId="{C9FEDB1F-8B4A-4DDE-98A5-DDC7AA86BAEF}">
      <dsp:nvSpPr>
        <dsp:cNvPr id="0" name=""/>
        <dsp:cNvSpPr/>
      </dsp:nvSpPr>
      <dsp:spPr>
        <a:xfrm>
          <a:off x="82613" y="3364019"/>
          <a:ext cx="897246" cy="89724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24605E1-3F57-47F6-817D-4B4DD029538B}">
      <dsp:nvSpPr>
        <dsp:cNvPr id="0" name=""/>
        <dsp:cNvSpPr/>
      </dsp:nvSpPr>
      <dsp:spPr>
        <a:xfrm>
          <a:off x="271034" y="3552441"/>
          <a:ext cx="520402" cy="520402"/>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5F68173-29D1-487F-9776-C25248249E1E}">
      <dsp:nvSpPr>
        <dsp:cNvPr id="0" name=""/>
        <dsp:cNvSpPr/>
      </dsp:nvSpPr>
      <dsp:spPr>
        <a:xfrm>
          <a:off x="1172126" y="336401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Supplies for workshops such as food preparation education.</a:t>
          </a:r>
        </a:p>
      </dsp:txBody>
      <dsp:txXfrm>
        <a:off x="1172126" y="3364019"/>
        <a:ext cx="2114937" cy="897246"/>
      </dsp:txXfrm>
    </dsp:sp>
    <dsp:sp modelId="{03E3779B-EB2C-434A-914A-4011D6D54D7B}">
      <dsp:nvSpPr>
        <dsp:cNvPr id="0" name=""/>
        <dsp:cNvSpPr/>
      </dsp:nvSpPr>
      <dsp:spPr>
        <a:xfrm>
          <a:off x="3655575" y="3364019"/>
          <a:ext cx="897246" cy="89724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F20C9D-AD18-45C7-8B4C-817FD9D05660}">
      <dsp:nvSpPr>
        <dsp:cNvPr id="0" name=""/>
        <dsp:cNvSpPr/>
      </dsp:nvSpPr>
      <dsp:spPr>
        <a:xfrm>
          <a:off x="3843996" y="3552441"/>
          <a:ext cx="520402" cy="520402"/>
        </a:xfrm>
        <a:prstGeom prst="rect">
          <a:avLst/>
        </a:prstGeom>
        <a:blipFill>
          <a:blip xmlns:r="http://schemas.openxmlformats.org/officeDocument/2006/relationships"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36EB62-ABE4-4D48-ADC9-74EFEB5C630D}">
      <dsp:nvSpPr>
        <dsp:cNvPr id="0" name=""/>
        <dsp:cNvSpPr/>
      </dsp:nvSpPr>
      <dsp:spPr>
        <a:xfrm>
          <a:off x="4745088" y="3364019"/>
          <a:ext cx="2114937" cy="897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90000"/>
            </a:lnSpc>
            <a:spcBef>
              <a:spcPct val="0"/>
            </a:spcBef>
            <a:spcAft>
              <a:spcPct val="35000"/>
            </a:spcAft>
            <a:buNone/>
          </a:pPr>
          <a:r>
            <a:rPr lang="en-US" sz="1600" kern="1200" dirty="0"/>
            <a:t>In certain circumstances, food.</a:t>
          </a:r>
        </a:p>
      </dsp:txBody>
      <dsp:txXfrm>
        <a:off x="4745088" y="3364019"/>
        <a:ext cx="2114937" cy="89724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2BC00B-89EA-4B14-8C7D-35A1D9C10AA2}">
      <dsp:nvSpPr>
        <dsp:cNvPr id="0" name=""/>
        <dsp:cNvSpPr/>
      </dsp:nvSpPr>
      <dsp:spPr>
        <a:xfrm>
          <a:off x="0" y="2581"/>
          <a:ext cx="6303729" cy="1308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3B8623-52BD-4AAF-ABAD-E218B6409393}">
      <dsp:nvSpPr>
        <dsp:cNvPr id="0" name=""/>
        <dsp:cNvSpPr/>
      </dsp:nvSpPr>
      <dsp:spPr>
        <a:xfrm>
          <a:off x="395782" y="296965"/>
          <a:ext cx="719604" cy="7196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E0EC116-5984-428D-831D-C8A9E947F72C}">
      <dsp:nvSpPr>
        <dsp:cNvPr id="0" name=""/>
        <dsp:cNvSpPr/>
      </dsp:nvSpPr>
      <dsp:spPr>
        <a:xfrm>
          <a:off x="1511169" y="2581"/>
          <a:ext cx="4792559" cy="1308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469" tIns="138469" rIns="138469" bIns="138469" numCol="1" spcCol="1270" anchor="ctr" anchorCtr="0">
          <a:noAutofit/>
        </a:bodyPr>
        <a:lstStyle/>
        <a:p>
          <a:pPr marL="0" lvl="0" indent="0" algn="l" defTabSz="711200">
            <a:lnSpc>
              <a:spcPct val="100000"/>
            </a:lnSpc>
            <a:spcBef>
              <a:spcPct val="0"/>
            </a:spcBef>
            <a:spcAft>
              <a:spcPct val="35000"/>
            </a:spcAft>
            <a:buNone/>
          </a:pPr>
          <a:r>
            <a:rPr lang="en-US" sz="1600" kern="1200" dirty="0"/>
            <a:t>Food is inherently something that is consumed by and individual.  In evaluating grants, the factors that the OANC looks at are:</a:t>
          </a:r>
        </a:p>
      </dsp:txBody>
      <dsp:txXfrm>
        <a:off x="1511169" y="2581"/>
        <a:ext cx="4792559" cy="1308371"/>
      </dsp:txXfrm>
    </dsp:sp>
    <dsp:sp modelId="{64FF84D6-0385-4AF2-BF2D-22E980B98D53}">
      <dsp:nvSpPr>
        <dsp:cNvPr id="0" name=""/>
        <dsp:cNvSpPr/>
      </dsp:nvSpPr>
      <dsp:spPr>
        <a:xfrm>
          <a:off x="0" y="1638046"/>
          <a:ext cx="6303729" cy="1308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D658E9-783E-4AAB-B00A-0B78C3E5B53C}">
      <dsp:nvSpPr>
        <dsp:cNvPr id="0" name=""/>
        <dsp:cNvSpPr/>
      </dsp:nvSpPr>
      <dsp:spPr>
        <a:xfrm>
          <a:off x="395782" y="1932430"/>
          <a:ext cx="719604" cy="7196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69FBB9F-0C66-41AB-BB27-D832CFFF4541}">
      <dsp:nvSpPr>
        <dsp:cNvPr id="0" name=""/>
        <dsp:cNvSpPr/>
      </dsp:nvSpPr>
      <dsp:spPr>
        <a:xfrm>
          <a:off x="1511169" y="1638046"/>
          <a:ext cx="4792559" cy="1308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469" tIns="138469" rIns="138469" bIns="138469" numCol="1" spcCol="1270" anchor="ctr" anchorCtr="0">
          <a:noAutofit/>
        </a:bodyPr>
        <a:lstStyle/>
        <a:p>
          <a:pPr marL="0" lvl="0" indent="0" algn="l" defTabSz="800100">
            <a:lnSpc>
              <a:spcPct val="100000"/>
            </a:lnSpc>
            <a:spcBef>
              <a:spcPct val="0"/>
            </a:spcBef>
            <a:spcAft>
              <a:spcPct val="35000"/>
            </a:spcAft>
            <a:buNone/>
          </a:pPr>
          <a:r>
            <a:rPr lang="en-US" sz="1800" kern="1200" dirty="0"/>
            <a:t>Is the primary or a significant expense of the grant for food given to individuals?  In this case the primary beneficiaries are individuals.</a:t>
          </a:r>
        </a:p>
      </dsp:txBody>
      <dsp:txXfrm>
        <a:off x="1511169" y="1638046"/>
        <a:ext cx="4792559" cy="1308371"/>
      </dsp:txXfrm>
    </dsp:sp>
    <dsp:sp modelId="{9AC497BD-2F9E-436A-8E46-8403813A2D88}">
      <dsp:nvSpPr>
        <dsp:cNvPr id="0" name=""/>
        <dsp:cNvSpPr/>
      </dsp:nvSpPr>
      <dsp:spPr>
        <a:xfrm>
          <a:off x="0" y="3273511"/>
          <a:ext cx="6303729" cy="1308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992E9C-31B9-4848-8A9E-4C02EDE8440B}">
      <dsp:nvSpPr>
        <dsp:cNvPr id="0" name=""/>
        <dsp:cNvSpPr/>
      </dsp:nvSpPr>
      <dsp:spPr>
        <a:xfrm>
          <a:off x="395782" y="3567895"/>
          <a:ext cx="719604" cy="7196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ED1F1DF-3BDC-4C57-8CA0-03503563CDDA}">
      <dsp:nvSpPr>
        <dsp:cNvPr id="0" name=""/>
        <dsp:cNvSpPr/>
      </dsp:nvSpPr>
      <dsp:spPr>
        <a:xfrm>
          <a:off x="1511169" y="3273511"/>
          <a:ext cx="4792559" cy="1308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469" tIns="138469" rIns="138469" bIns="138469" numCol="1" spcCol="1270" anchor="ctr" anchorCtr="0">
          <a:noAutofit/>
        </a:bodyPr>
        <a:lstStyle/>
        <a:p>
          <a:pPr marL="0" lvl="0" indent="0" algn="l" defTabSz="800100">
            <a:lnSpc>
              <a:spcPct val="100000"/>
            </a:lnSpc>
            <a:spcBef>
              <a:spcPct val="0"/>
            </a:spcBef>
            <a:spcAft>
              <a:spcPct val="35000"/>
            </a:spcAft>
            <a:buNone/>
          </a:pPr>
          <a:r>
            <a:rPr lang="en-US" sz="1800" kern="1200" dirty="0"/>
            <a:t>Is the ANC money primarily being used to purchase food or to support non-food supplies such as table and chair rental?</a:t>
          </a:r>
        </a:p>
      </dsp:txBody>
      <dsp:txXfrm>
        <a:off x="1511169" y="3273511"/>
        <a:ext cx="4792559" cy="1308371"/>
      </dsp:txXfrm>
    </dsp:sp>
    <dsp:sp modelId="{830332A9-BF81-49F0-AAD7-1E09A5968842}">
      <dsp:nvSpPr>
        <dsp:cNvPr id="0" name=""/>
        <dsp:cNvSpPr/>
      </dsp:nvSpPr>
      <dsp:spPr>
        <a:xfrm>
          <a:off x="0" y="4908976"/>
          <a:ext cx="6303729" cy="13083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F06B23-D9B2-424E-92F7-B7E4370D9587}">
      <dsp:nvSpPr>
        <dsp:cNvPr id="0" name=""/>
        <dsp:cNvSpPr/>
      </dsp:nvSpPr>
      <dsp:spPr>
        <a:xfrm>
          <a:off x="395782" y="5203360"/>
          <a:ext cx="719604" cy="7196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091B58C-A6C2-4814-8E85-CD6C531C48C1}">
      <dsp:nvSpPr>
        <dsp:cNvPr id="0" name=""/>
        <dsp:cNvSpPr/>
      </dsp:nvSpPr>
      <dsp:spPr>
        <a:xfrm>
          <a:off x="1511169" y="4908976"/>
          <a:ext cx="4792559" cy="13083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469" tIns="138469" rIns="138469" bIns="138469" numCol="1" spcCol="1270" anchor="ctr" anchorCtr="0">
          <a:noAutofit/>
        </a:bodyPr>
        <a:lstStyle/>
        <a:p>
          <a:pPr marL="0" lvl="0" indent="0" algn="l" defTabSz="800100">
            <a:lnSpc>
              <a:spcPct val="100000"/>
            </a:lnSpc>
            <a:spcBef>
              <a:spcPct val="0"/>
            </a:spcBef>
            <a:spcAft>
              <a:spcPct val="35000"/>
            </a:spcAft>
            <a:buNone/>
          </a:pPr>
          <a:r>
            <a:rPr lang="en-US" sz="1800" kern="1200" dirty="0"/>
            <a:t>Is the grant being used for a full meal?  A full meal is a benefit to the individual and not the community.</a:t>
          </a:r>
        </a:p>
      </dsp:txBody>
      <dsp:txXfrm>
        <a:off x="1511169" y="4908976"/>
        <a:ext cx="4792559" cy="130837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3534F-D3EE-3A5D-2313-9048D72A87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B0042EE-D0F4-9059-00E2-FF766D32C8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98EAEFD-B6DE-5CB2-8763-52070C998212}"/>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5" name="Footer Placeholder 4">
            <a:extLst>
              <a:ext uri="{FF2B5EF4-FFF2-40B4-BE49-F238E27FC236}">
                <a16:creationId xmlns:a16="http://schemas.microsoft.com/office/drawing/2014/main" id="{8AF9BCC1-9265-2B8D-FFED-4C8BDC2D45D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15A465-B647-B2FC-08D0-FF095BFB24F7}"/>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3998087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5106E-6FB3-35A9-13E9-BF601BC584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B5540C-823F-5FA9-C8D3-41A2E318DE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3B7E54-115F-8884-D431-19B756594DE8}"/>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5" name="Footer Placeholder 4">
            <a:extLst>
              <a:ext uri="{FF2B5EF4-FFF2-40B4-BE49-F238E27FC236}">
                <a16:creationId xmlns:a16="http://schemas.microsoft.com/office/drawing/2014/main" id="{E3430D8C-4075-8679-8E70-6DE4F37D257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A49F3D7-0598-7577-B98A-44F56272D3E8}"/>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4056821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A9D485-B982-B31E-1463-3A6DD4BD32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1B8E32-30A1-C97F-D3F0-90D4B865CB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E6BF96-12CD-66B3-BE47-EB4182810A85}"/>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5" name="Footer Placeholder 4">
            <a:extLst>
              <a:ext uri="{FF2B5EF4-FFF2-40B4-BE49-F238E27FC236}">
                <a16:creationId xmlns:a16="http://schemas.microsoft.com/office/drawing/2014/main" id="{A38E909A-2434-9B94-9032-9052DCE9B7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85A77E1-F901-647D-D557-6417118F768A}"/>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2271234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F7103-2DF3-B815-2A63-74163EF7E3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3B49D1-3427-626F-1696-EE99AED5CE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E42DE8-4D1D-B5C5-21F9-FB75EFB3617F}"/>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5" name="Footer Placeholder 4">
            <a:extLst>
              <a:ext uri="{FF2B5EF4-FFF2-40B4-BE49-F238E27FC236}">
                <a16:creationId xmlns:a16="http://schemas.microsoft.com/office/drawing/2014/main" id="{0EA1A8A6-6A90-DA82-160F-7EC51F71E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5C45D2-83AD-F24B-7089-EC6D98B211DE}"/>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3125718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27801-5A13-3C10-46CA-F20B135C94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7479E7-4DF4-FCCF-4E2B-7538F73F416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E2FD6E-836F-76DE-5385-863FF3F832BB}"/>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5" name="Footer Placeholder 4">
            <a:extLst>
              <a:ext uri="{FF2B5EF4-FFF2-40B4-BE49-F238E27FC236}">
                <a16:creationId xmlns:a16="http://schemas.microsoft.com/office/drawing/2014/main" id="{28CE5BFE-FFA4-048B-709E-BE2CF7CE1F2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ABE1917-5778-23FD-BF37-F747F565D0DD}"/>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342200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3B330-78D9-31C5-E4A0-1627068C14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E1BC22-0DA0-BDBA-3EF0-2B5BDECCD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A168B5-19A9-B9FB-6FF6-F262CB32C6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DE6B10-C780-1E2A-089A-2DEBF43BF473}"/>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6" name="Footer Placeholder 5">
            <a:extLst>
              <a:ext uri="{FF2B5EF4-FFF2-40B4-BE49-F238E27FC236}">
                <a16:creationId xmlns:a16="http://schemas.microsoft.com/office/drawing/2014/main" id="{1E5FA06F-611B-5968-F030-FF790EEC796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78F690A-46F9-FAD9-6839-4042A180E8B6}"/>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299087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7BA84-C19D-E3B2-8C52-FA98B6438CF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A60DD6-D164-2191-E01B-23296BA617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722CF9C-A1B2-C55C-3403-CB9E76B675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B6A5CDE-BD22-B385-3A98-C23C9F572F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4469A9-0F4C-8044-3C54-EA1241C174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4227EF-A7FE-DCF2-FB06-5050FB40A5C3}"/>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8" name="Footer Placeholder 7">
            <a:extLst>
              <a:ext uri="{FF2B5EF4-FFF2-40B4-BE49-F238E27FC236}">
                <a16:creationId xmlns:a16="http://schemas.microsoft.com/office/drawing/2014/main" id="{941F7260-AE89-FD0D-BCDB-AEE097D0F6C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B1EC337-D077-4B84-B704-908F769960FB}"/>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2923260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76433-83A9-4BD0-BB55-C17608C334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698B2A-12B3-D395-125C-D8CB23E2DC8E}"/>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4" name="Footer Placeholder 3">
            <a:extLst>
              <a:ext uri="{FF2B5EF4-FFF2-40B4-BE49-F238E27FC236}">
                <a16:creationId xmlns:a16="http://schemas.microsoft.com/office/drawing/2014/main" id="{FB175493-54DC-4729-297A-7E627072727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9E002BB-6666-35AA-9AF0-50F48084AF10}"/>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2774392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C47971-6AAC-9C9F-5745-604964A320BA}"/>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3" name="Footer Placeholder 2">
            <a:extLst>
              <a:ext uri="{FF2B5EF4-FFF2-40B4-BE49-F238E27FC236}">
                <a16:creationId xmlns:a16="http://schemas.microsoft.com/office/drawing/2014/main" id="{23A6C293-9506-F83F-D4EA-1C4F953C4C6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D5D992C-349F-DEA6-F6E3-0829724299CE}"/>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218834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11814-BCEE-C08C-FC2E-D9DA48A53A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0D187C-52CF-F693-8057-DD2D59F72F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2646CE-1480-7EE7-345D-4887A5B596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311622-86FD-47CF-CD9F-961F64EF4B5A}"/>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6" name="Footer Placeholder 5">
            <a:extLst>
              <a:ext uri="{FF2B5EF4-FFF2-40B4-BE49-F238E27FC236}">
                <a16:creationId xmlns:a16="http://schemas.microsoft.com/office/drawing/2014/main" id="{E82AB00C-128C-63C9-D58E-77FAD5F9E00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DA0E358-982F-6362-BF98-CAF266A7D373}"/>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3059563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9667D-276E-8D3A-02C7-8724DE9EC4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4B75FD7-2714-D643-9158-1F4D3DCD1E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3694032-995E-0BCC-87D4-92E5620AE8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C47402-284C-EA43-7264-FBBC76F1DEFA}"/>
              </a:ext>
            </a:extLst>
          </p:cNvPr>
          <p:cNvSpPr>
            <a:spLocks noGrp="1"/>
          </p:cNvSpPr>
          <p:nvPr>
            <p:ph type="dt" sz="half" idx="10"/>
          </p:nvPr>
        </p:nvSpPr>
        <p:spPr/>
        <p:txBody>
          <a:bodyPr/>
          <a:lstStyle/>
          <a:p>
            <a:fld id="{ABF3CA3E-6161-4E0E-9950-F58C4CAE63A9}" type="datetimeFigureOut">
              <a:rPr lang="en-US" smtClean="0"/>
              <a:t>5/22/2025</a:t>
            </a:fld>
            <a:endParaRPr lang="en-US" dirty="0"/>
          </a:p>
        </p:txBody>
      </p:sp>
      <p:sp>
        <p:nvSpPr>
          <p:cNvPr id="6" name="Footer Placeholder 5">
            <a:extLst>
              <a:ext uri="{FF2B5EF4-FFF2-40B4-BE49-F238E27FC236}">
                <a16:creationId xmlns:a16="http://schemas.microsoft.com/office/drawing/2014/main" id="{B4BCA959-6A27-9373-1F22-A426FEFE405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18585A-9AF0-AB1C-F6CF-C9473A50E9D3}"/>
              </a:ext>
            </a:extLst>
          </p:cNvPr>
          <p:cNvSpPr>
            <a:spLocks noGrp="1"/>
          </p:cNvSpPr>
          <p:nvPr>
            <p:ph type="sldNum" sz="quarter" idx="12"/>
          </p:nvPr>
        </p:nvSpPr>
        <p:spPr/>
        <p:txBody>
          <a:bodyPr/>
          <a:lstStyle/>
          <a:p>
            <a:fld id="{A443EF18-7483-462F-9588-30CADBF98581}" type="slidenum">
              <a:rPr lang="en-US" smtClean="0"/>
              <a:t>‹#›</a:t>
            </a:fld>
            <a:endParaRPr lang="en-US" dirty="0"/>
          </a:p>
        </p:txBody>
      </p:sp>
    </p:spTree>
    <p:extLst>
      <p:ext uri="{BB962C8B-B14F-4D97-AF65-F5344CB8AC3E}">
        <p14:creationId xmlns:p14="http://schemas.microsoft.com/office/powerpoint/2010/main" val="3116594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8C4457-0AB6-1C09-C5E7-1603E620F4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7A52B1-FC14-236B-66E9-52048B8B81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35F1F-C304-EFBB-41C1-8ECDFE3D96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F3CA3E-6161-4E0E-9950-F58C4CAE63A9}" type="datetimeFigureOut">
              <a:rPr lang="en-US" smtClean="0"/>
              <a:t>5/22/2025</a:t>
            </a:fld>
            <a:endParaRPr lang="en-US" dirty="0"/>
          </a:p>
        </p:txBody>
      </p:sp>
      <p:sp>
        <p:nvSpPr>
          <p:cNvPr id="5" name="Footer Placeholder 4">
            <a:extLst>
              <a:ext uri="{FF2B5EF4-FFF2-40B4-BE49-F238E27FC236}">
                <a16:creationId xmlns:a16="http://schemas.microsoft.com/office/drawing/2014/main" id="{16B08546-3C38-1FB8-F53D-AF7171E5F9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4C830037-80A2-0FFE-CC1B-75843A538F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443EF18-7483-462F-9588-30CADBF98581}" type="slidenum">
              <a:rPr lang="en-US" smtClean="0"/>
              <a:t>‹#›</a:t>
            </a:fld>
            <a:endParaRPr lang="en-US" dirty="0"/>
          </a:p>
        </p:txBody>
      </p:sp>
    </p:spTree>
    <p:extLst>
      <p:ext uri="{BB962C8B-B14F-4D97-AF65-F5344CB8AC3E}">
        <p14:creationId xmlns:p14="http://schemas.microsoft.com/office/powerpoint/2010/main" val="3943773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5.jpe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image" Target="../media/image43.svg"/><Relationship Id="rId2" Type="http://schemas.openxmlformats.org/officeDocument/2006/relationships/image" Target="../media/image42.png"/><Relationship Id="rId1" Type="http://schemas.openxmlformats.org/officeDocument/2006/relationships/slideLayout" Target="../slideLayouts/slideLayout2.xml"/><Relationship Id="rId4" Type="http://schemas.openxmlformats.org/officeDocument/2006/relationships/hyperlink" Target="https://dcgovict-my.sharepoint.com/personal/oancs_dc_gov/_layouts/15/onedrive.aspx?id=%2Fpersonal%2Foancs%5Fdc%5Fgov%2FDocuments%2FOANC%2FOANC%20Policies%2FPolicy%20for%20Reviewing%20and%20Processing%20Grants%20that%20Have%20a%20Food%20Compenent%2Epdf&amp;parent=%2Fpersonal%2Foancs%5Fdc%5Fgov%2FDocuments%2FOANC%2FOANC%20Policies&amp;ga=1" TargetMode="Externa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08_C6ED066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4A6B3AB-7252-1FBF-15D5-D37D23DD58DC}"/>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Authorization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5E885CA-ED0B-C4EE-6ECA-E21870786566}"/>
              </a:ext>
            </a:extLst>
          </p:cNvPr>
          <p:cNvSpPr>
            <a:spLocks noGrp="1"/>
          </p:cNvSpPr>
          <p:nvPr>
            <p:ph idx="1"/>
          </p:nvPr>
        </p:nvSpPr>
        <p:spPr>
          <a:xfrm>
            <a:off x="4447308" y="591344"/>
            <a:ext cx="6906491" cy="5585619"/>
          </a:xfrm>
        </p:spPr>
        <p:txBody>
          <a:bodyPr anchor="ctr">
            <a:normAutofit/>
          </a:bodyPr>
          <a:lstStyle/>
          <a:p>
            <a:pPr marL="0" indent="0">
              <a:buNone/>
            </a:pPr>
            <a:r>
              <a:rPr lang="en-US" dirty="0"/>
              <a:t>D.C. Official Code </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r>
              <a:rPr lang="en-US" dirty="0"/>
              <a:t>1-309.13(l)(1) authorizes ANCS to make </a:t>
            </a:r>
            <a:r>
              <a:rPr lang="en-US" dirty="0">
                <a:latin typeface="Open Sans" panose="020B0606030504020204" pitchFamily="34" charset="0"/>
              </a:rPr>
              <a:t>e</a:t>
            </a:r>
            <a:r>
              <a:rPr lang="en-US" b="0" i="0" dirty="0">
                <a:effectLst/>
                <a:latin typeface="Open Sans" panose="020B0606030504020204" pitchFamily="34" charset="0"/>
              </a:rPr>
              <a:t>xpenditures in the form of grants for public purposes within the Commission area pursuant to subsection (m) of this section. </a:t>
            </a:r>
          </a:p>
          <a:p>
            <a:pPr marL="0" indent="0">
              <a:buNone/>
            </a:pPr>
            <a:r>
              <a:rPr lang="en-US" b="1" i="0" dirty="0">
                <a:effectLst/>
                <a:latin typeface="Open Sans" panose="020B0606030504020204" pitchFamily="34" charset="0"/>
              </a:rPr>
              <a:t>A public purpose </a:t>
            </a:r>
            <a:r>
              <a:rPr lang="en-US" b="0" i="1" dirty="0">
                <a:effectLst/>
                <a:latin typeface="Open Sans" panose="020B0606030504020204" pitchFamily="34" charset="0"/>
              </a:rPr>
              <a:t>shall</a:t>
            </a:r>
            <a:r>
              <a:rPr lang="en-US" b="0" i="0" dirty="0">
                <a:effectLst/>
                <a:latin typeface="Open Sans" panose="020B0606030504020204" pitchFamily="34" charset="0"/>
              </a:rPr>
              <a:t> be a purpose that includes a significant benefit for the community and is not done for the primary purpose of benefitting a private entity.</a:t>
            </a:r>
          </a:p>
          <a:p>
            <a:pPr marL="0" indent="0">
              <a:buNone/>
            </a:pPr>
            <a:endParaRPr lang="en-US" dirty="0">
              <a:latin typeface="Open Sans" panose="020B0606030504020204" pitchFamily="34" charset="0"/>
            </a:endParaRPr>
          </a:p>
          <a:p>
            <a:pPr marL="0" indent="0">
              <a:buNone/>
            </a:pPr>
            <a:r>
              <a:rPr lang="en-US" dirty="0">
                <a:latin typeface="Open Sans" panose="020B0606030504020204" pitchFamily="34" charset="0"/>
              </a:rPr>
              <a:t>Page 57 of Pocket Guide</a:t>
            </a:r>
            <a:endParaRPr lang="en-US" dirty="0"/>
          </a:p>
        </p:txBody>
      </p:sp>
    </p:spTree>
    <p:extLst>
      <p:ext uri="{BB962C8B-B14F-4D97-AF65-F5344CB8AC3E}">
        <p14:creationId xmlns:p14="http://schemas.microsoft.com/office/powerpoint/2010/main" val="624496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9F23E05-E5C5-497C-A842-7BD21B207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DF7ADB2-FE90-4E8F-5C21-F1D6BF127743}"/>
              </a:ext>
            </a:extLst>
          </p:cNvPr>
          <p:cNvSpPr>
            <a:spLocks noGrp="1"/>
          </p:cNvSpPr>
          <p:nvPr>
            <p:ph type="title"/>
          </p:nvPr>
        </p:nvSpPr>
        <p:spPr>
          <a:xfrm>
            <a:off x="838200" y="365126"/>
            <a:ext cx="10515600" cy="1306440"/>
          </a:xfrm>
        </p:spPr>
        <p:txBody>
          <a:bodyPr>
            <a:normAutofit/>
          </a:bodyPr>
          <a:lstStyle/>
          <a:p>
            <a:br>
              <a:rPr lang="en-US" sz="2500" dirty="0"/>
            </a:br>
            <a:r>
              <a:rPr lang="en-US" sz="2500" dirty="0"/>
              <a:t>Services not duplicating those already performed by the District Government.</a:t>
            </a:r>
            <a:br>
              <a:rPr lang="en-US" sz="2500" dirty="0"/>
            </a:br>
            <a:endParaRPr lang="en-US" sz="2500" dirty="0"/>
          </a:p>
        </p:txBody>
      </p:sp>
      <p:pic>
        <p:nvPicPr>
          <p:cNvPr id="6" name="Picture 5">
            <a:extLst>
              <a:ext uri="{FF2B5EF4-FFF2-40B4-BE49-F238E27FC236}">
                <a16:creationId xmlns:a16="http://schemas.microsoft.com/office/drawing/2014/main" id="{06DFC1FA-4431-CCFE-910A-ED8380356939}"/>
              </a:ext>
            </a:extLst>
          </p:cNvPr>
          <p:cNvPicPr>
            <a:picLocks noChangeAspect="1"/>
          </p:cNvPicPr>
          <p:nvPr/>
        </p:nvPicPr>
        <p:blipFill>
          <a:blip r:embed="rId2"/>
          <a:srcRect l="29810" r="9959" b="1"/>
          <a:stretch/>
        </p:blipFill>
        <p:spPr>
          <a:xfrm>
            <a:off x="7989296" y="1843285"/>
            <a:ext cx="3364502" cy="3728611"/>
          </a:xfrm>
          <a:prstGeom prst="rect">
            <a:avLst/>
          </a:prstGeom>
        </p:spPr>
      </p:pic>
      <p:graphicFrame>
        <p:nvGraphicFramePr>
          <p:cNvPr id="5" name="Content Placeholder 2">
            <a:extLst>
              <a:ext uri="{FF2B5EF4-FFF2-40B4-BE49-F238E27FC236}">
                <a16:creationId xmlns:a16="http://schemas.microsoft.com/office/drawing/2014/main" id="{B1CE9B7D-301C-2C35-0C38-AA5C378B2B61}"/>
              </a:ext>
            </a:extLst>
          </p:cNvPr>
          <p:cNvGraphicFramePr>
            <a:graphicFrameLocks noGrp="1"/>
          </p:cNvGraphicFramePr>
          <p:nvPr>
            <p:ph idx="1"/>
            <p:extLst>
              <p:ext uri="{D42A27DB-BD31-4B8C-83A1-F6EECF244321}">
                <p14:modId xmlns:p14="http://schemas.microsoft.com/office/powerpoint/2010/main" val="462548837"/>
              </p:ext>
            </p:extLst>
          </p:nvPr>
        </p:nvGraphicFramePr>
        <p:xfrm>
          <a:off x="838200" y="1825625"/>
          <a:ext cx="6714066" cy="4301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891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6AF5946-D6DA-FFAF-AECC-7EDBFD14E32E}"/>
              </a:ext>
            </a:extLst>
          </p:cNvPr>
          <p:cNvSpPr>
            <a:spLocks noGrp="1"/>
          </p:cNvSpPr>
          <p:nvPr>
            <p:ph type="title"/>
          </p:nvPr>
        </p:nvSpPr>
        <p:spPr>
          <a:xfrm>
            <a:off x="5596501" y="489509"/>
            <a:ext cx="5754896" cy="1222560"/>
          </a:xfrm>
        </p:spPr>
        <p:txBody>
          <a:bodyPr anchor="b">
            <a:normAutofit/>
          </a:bodyPr>
          <a:lstStyle/>
          <a:p>
            <a:r>
              <a:rPr lang="en-US" sz="4000" dirty="0"/>
              <a:t>Grant must be to an Organization</a:t>
            </a:r>
          </a:p>
        </p:txBody>
      </p:sp>
      <p:pic>
        <p:nvPicPr>
          <p:cNvPr id="7" name="Graphic 6" descr="Management with solid fill">
            <a:extLst>
              <a:ext uri="{FF2B5EF4-FFF2-40B4-BE49-F238E27FC236}">
                <a16:creationId xmlns:a16="http://schemas.microsoft.com/office/drawing/2014/main" id="{7444AE21-1F17-FC39-CA35-A086B9AEA7A1}"/>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1068130" y="1275070"/>
            <a:ext cx="3876165" cy="3876165"/>
          </a:xfrm>
          <a:prstGeom prst="rect">
            <a:avLst/>
          </a:prstGeom>
        </p:spPr>
      </p:pic>
      <p:sp>
        <p:nvSpPr>
          <p:cNvPr id="3" name="Content Placeholder 2">
            <a:extLst>
              <a:ext uri="{FF2B5EF4-FFF2-40B4-BE49-F238E27FC236}">
                <a16:creationId xmlns:a16="http://schemas.microsoft.com/office/drawing/2014/main" id="{E59C060E-53E8-36CE-A8B5-6EC961C67E23}"/>
              </a:ext>
            </a:extLst>
          </p:cNvPr>
          <p:cNvSpPr>
            <a:spLocks noGrp="1"/>
          </p:cNvSpPr>
          <p:nvPr>
            <p:ph idx="1"/>
          </p:nvPr>
        </p:nvSpPr>
        <p:spPr>
          <a:xfrm>
            <a:off x="5596502" y="1727193"/>
            <a:ext cx="5754896" cy="4284501"/>
          </a:xfrm>
        </p:spPr>
        <p:txBody>
          <a:bodyPr anchor="t">
            <a:normAutofit/>
          </a:bodyPr>
          <a:lstStyle/>
          <a:p>
            <a:pPr marL="0" indent="0">
              <a:buNone/>
            </a:pPr>
            <a:r>
              <a:rPr lang="en-US" sz="2000" b="0" i="0" dirty="0">
                <a:effectLst/>
                <a:latin typeface="Aptos" panose="020B0004020202020204" pitchFamily="34" charset="0"/>
              </a:rPr>
              <a:t>Grants must be made to an organization, though the organization does not have to be incorporated.  The organization must be public in nature, usually interpreted to mean not for profit.</a:t>
            </a:r>
          </a:p>
          <a:p>
            <a:r>
              <a:rPr lang="en-US" sz="2000" b="0" i="0" dirty="0">
                <a:effectLst/>
                <a:latin typeface="Aptos" panose="020B0004020202020204" pitchFamily="34" charset="0"/>
              </a:rPr>
              <a:t>Organizations without bank accounts</a:t>
            </a:r>
            <a:r>
              <a:rPr lang="en-US" sz="2000" dirty="0">
                <a:latin typeface="Aptos" panose="020B0004020202020204" pitchFamily="34" charset="0"/>
              </a:rPr>
              <a:t> such as some clean up and planting organizations or block parties will need a fiscal sponsor to whom the check is made.  Main Streets, District Bridges, non-profits and businesses (usually for block parties) have served as fiscal sponsors.</a:t>
            </a:r>
          </a:p>
          <a:p>
            <a:r>
              <a:rPr lang="en-US" sz="2000" b="0" i="0" dirty="0">
                <a:effectLst/>
                <a:latin typeface="Aptos" panose="020B0004020202020204" pitchFamily="34" charset="0"/>
              </a:rPr>
              <a:t>Some ANCs have an internal requireme</a:t>
            </a:r>
            <a:r>
              <a:rPr lang="en-US" sz="2000" dirty="0">
                <a:latin typeface="Aptos" panose="020B0004020202020204" pitchFamily="34" charset="0"/>
              </a:rPr>
              <a:t>nt that the organization be a 501(c)(3), though this is not a Code requirement.</a:t>
            </a:r>
            <a:endParaRPr lang="en-US" sz="2000" b="0" i="0" dirty="0">
              <a:effectLst/>
              <a:latin typeface="Aptos" panose="020B0004020202020204" pitchFamily="34" charset="0"/>
            </a:endParaRPr>
          </a:p>
          <a:p>
            <a:endParaRPr lang="en-US" sz="1700" dirty="0">
              <a:latin typeface="Aptos" panose="020B0004020202020204" pitchFamily="34" charset="0"/>
            </a:endParaRPr>
          </a:p>
          <a:p>
            <a:endParaRPr lang="en-US" sz="1700" b="0" i="0" dirty="0">
              <a:effectLst/>
              <a:latin typeface="Aptos" panose="020B0004020202020204" pitchFamily="34" charset="0"/>
            </a:endParaRPr>
          </a:p>
          <a:p>
            <a:endParaRPr lang="en-US" sz="1700" dirty="0"/>
          </a:p>
        </p:txBody>
      </p:sp>
      <p:sp>
        <p:nvSpPr>
          <p:cNvPr id="12" name="Rectangle 1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5792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7375B2C-B982-D76D-B507-117800E888D0}"/>
              </a:ext>
            </a:extLst>
          </p:cNvPr>
          <p:cNvSpPr>
            <a:spLocks noGrp="1"/>
          </p:cNvSpPr>
          <p:nvPr>
            <p:ph type="title"/>
          </p:nvPr>
        </p:nvSpPr>
        <p:spPr>
          <a:xfrm>
            <a:off x="686834" y="591344"/>
            <a:ext cx="3200400" cy="5585619"/>
          </a:xfrm>
        </p:spPr>
        <p:txBody>
          <a:bodyPr>
            <a:normAutofit/>
          </a:bodyPr>
          <a:lstStyle/>
          <a:p>
            <a:r>
              <a:rPr lang="en-US" dirty="0">
                <a:solidFill>
                  <a:srgbClr val="FFFFFF"/>
                </a:solidFill>
              </a:rPr>
              <a:t>Overhead</a:t>
            </a:r>
          </a:p>
        </p:txBody>
      </p:sp>
      <p:sp>
        <p:nvSpPr>
          <p:cNvPr id="7" name="Arc 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7A134F0-23A5-1A71-8C05-D25EB390227B}"/>
              </a:ext>
            </a:extLst>
          </p:cNvPr>
          <p:cNvSpPr>
            <a:spLocks noGrp="1"/>
          </p:cNvSpPr>
          <p:nvPr>
            <p:ph idx="1"/>
          </p:nvPr>
        </p:nvSpPr>
        <p:spPr>
          <a:xfrm>
            <a:off x="4447308" y="591344"/>
            <a:ext cx="6906491" cy="6130469"/>
          </a:xfrm>
        </p:spPr>
        <p:txBody>
          <a:bodyPr anchor="ctr">
            <a:normAutofit/>
          </a:bodyPr>
          <a:lstStyle/>
          <a:p>
            <a:pPr marL="0" indent="0">
              <a:buNone/>
            </a:pPr>
            <a:endParaRPr lang="en-US" sz="2600" b="0" i="0" dirty="0">
              <a:effectLst/>
              <a:latin typeface="Aptos" panose="020B0004020202020204" pitchFamily="34" charset="0"/>
            </a:endParaRPr>
          </a:p>
          <a:p>
            <a:pPr marL="0" indent="0">
              <a:buNone/>
            </a:pPr>
            <a:r>
              <a:rPr lang="en-US" sz="2600" b="0" i="0" dirty="0">
                <a:effectLst/>
                <a:latin typeface="Aptos" panose="020B0004020202020204" pitchFamily="34" charset="0"/>
              </a:rPr>
              <a:t>No Commission shall provide a grant for which the grantee estimates that the overhead costs would exceed 15% of the entire grant amount.</a:t>
            </a:r>
          </a:p>
          <a:p>
            <a:pPr marL="0" indent="0">
              <a:buNone/>
            </a:pPr>
            <a:endParaRPr lang="en-US" sz="2600" dirty="0">
              <a:latin typeface="Aptos" panose="020B0004020202020204" pitchFamily="34" charset="0"/>
            </a:endParaRPr>
          </a:p>
          <a:p>
            <a:pPr marL="0" indent="0">
              <a:buNone/>
            </a:pPr>
            <a:r>
              <a:rPr lang="en-US" sz="2600" b="0" i="0" dirty="0">
                <a:effectLst/>
                <a:latin typeface="Aptos" panose="020B0004020202020204" pitchFamily="34" charset="0"/>
              </a:rPr>
              <a:t>Overhead for purposes of a grant application are indirect costs. Ones that cannot be directly attributed to the project but are instead related to the cost of the organization, such as a portion of their staff salary or office expenses.  </a:t>
            </a:r>
            <a:r>
              <a:rPr lang="en-US" sz="2600" dirty="0">
                <a:latin typeface="Aptos" panose="020B0004020202020204" pitchFamily="34" charset="0"/>
              </a:rPr>
              <a:t>This rarely comes up and is usually worked out with the organization at the OANC review.  Occasionally applicants confuse the cost of the event with overhead and is worked out in the review process.</a:t>
            </a:r>
            <a:endParaRPr lang="en-US" sz="2600" b="0" i="0" dirty="0">
              <a:effectLst/>
              <a:latin typeface="Aptos" panose="020B0004020202020204" pitchFamily="34" charset="0"/>
            </a:endParaRPr>
          </a:p>
          <a:p>
            <a:endParaRPr lang="en-US" sz="2600" dirty="0">
              <a:latin typeface="Aptos" panose="020B0004020202020204" pitchFamily="34" charset="0"/>
            </a:endParaRPr>
          </a:p>
          <a:p>
            <a:endParaRPr lang="en-US" sz="2600" b="0" i="0" dirty="0">
              <a:effectLst/>
              <a:latin typeface="Aptos" panose="020B0004020202020204" pitchFamily="34" charset="0"/>
            </a:endParaRPr>
          </a:p>
          <a:p>
            <a:endParaRPr lang="en-US" sz="2600" dirty="0"/>
          </a:p>
        </p:txBody>
      </p:sp>
    </p:spTree>
    <p:extLst>
      <p:ext uri="{BB962C8B-B14F-4D97-AF65-F5344CB8AC3E}">
        <p14:creationId xmlns:p14="http://schemas.microsoft.com/office/powerpoint/2010/main" val="120722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01CF5D4-7A3B-9163-56FC-DE9D17B019B7}"/>
              </a:ext>
            </a:extLst>
          </p:cNvPr>
          <p:cNvSpPr>
            <a:spLocks noGrp="1"/>
          </p:cNvSpPr>
          <p:nvPr>
            <p:ph type="title"/>
          </p:nvPr>
        </p:nvSpPr>
        <p:spPr>
          <a:xfrm>
            <a:off x="1075767" y="1188637"/>
            <a:ext cx="2988234" cy="4480726"/>
          </a:xfrm>
        </p:spPr>
        <p:txBody>
          <a:bodyPr>
            <a:normAutofit/>
          </a:bodyPr>
          <a:lstStyle/>
          <a:p>
            <a:pPr algn="r"/>
            <a:r>
              <a:rPr lang="en-US" sz="4600" dirty="0"/>
              <a:t>The expense itself must be permissible</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BCEC632-68DB-34EA-DC0B-66CC3B72322A}"/>
              </a:ext>
            </a:extLst>
          </p:cNvPr>
          <p:cNvSpPr>
            <a:spLocks noGrp="1"/>
          </p:cNvSpPr>
          <p:nvPr>
            <p:ph idx="1"/>
          </p:nvPr>
        </p:nvSpPr>
        <p:spPr>
          <a:xfrm>
            <a:off x="5255260" y="1648870"/>
            <a:ext cx="4702848" cy="3560260"/>
          </a:xfrm>
        </p:spPr>
        <p:txBody>
          <a:bodyPr anchor="ctr">
            <a:noAutofit/>
          </a:bodyPr>
          <a:lstStyle/>
          <a:p>
            <a:r>
              <a:rPr lang="en-US" dirty="0"/>
              <a:t>The actual expenditure by the ANC or a grant recipient must be a permissible expense as outlined in the D.C. Official Code and Federal rules found in the Redbook which is formally called </a:t>
            </a:r>
            <a:r>
              <a:rPr lang="en-US" i="1" dirty="0"/>
              <a:t>The Principles of Federal Appropriations Law, Third Edition.</a:t>
            </a:r>
          </a:p>
        </p:txBody>
      </p:sp>
    </p:spTree>
    <p:extLst>
      <p:ext uri="{BB962C8B-B14F-4D97-AF65-F5344CB8AC3E}">
        <p14:creationId xmlns:p14="http://schemas.microsoft.com/office/powerpoint/2010/main" val="3938922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A4026A73-1F7F-49F2-B319-8CA3B3D53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FBF94CD-AB43-5719-6063-06B19FF69432}"/>
              </a:ext>
            </a:extLst>
          </p:cNvPr>
          <p:cNvSpPr>
            <a:spLocks noGrp="1"/>
          </p:cNvSpPr>
          <p:nvPr>
            <p:ph type="title"/>
          </p:nvPr>
        </p:nvSpPr>
        <p:spPr>
          <a:xfrm>
            <a:off x="1006900" y="1188637"/>
            <a:ext cx="3141430" cy="4480726"/>
          </a:xfrm>
        </p:spPr>
        <p:txBody>
          <a:bodyPr>
            <a:normAutofit/>
          </a:bodyPr>
          <a:lstStyle/>
          <a:p>
            <a:pPr algn="r"/>
            <a:r>
              <a:rPr lang="en-US" sz="3600" dirty="0"/>
              <a:t>Impermissible Expenses.</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000BDCA4-3B3E-3661-5919-3BC4375FA12C}"/>
              </a:ext>
            </a:extLst>
          </p:cNvPr>
          <p:cNvSpPr>
            <a:spLocks noGrp="1"/>
          </p:cNvSpPr>
          <p:nvPr>
            <p:ph idx="1"/>
          </p:nvPr>
        </p:nvSpPr>
        <p:spPr>
          <a:xfrm>
            <a:off x="5138928" y="972766"/>
            <a:ext cx="5036204" cy="5330757"/>
          </a:xfrm>
        </p:spPr>
        <p:txBody>
          <a:bodyPr anchor="ctr">
            <a:normAutofit/>
          </a:bodyPr>
          <a:lstStyle/>
          <a:p>
            <a:pPr marL="0" indent="0">
              <a:buNone/>
            </a:pPr>
            <a:r>
              <a:rPr lang="en-US" sz="1800" dirty="0"/>
              <a:t>Some expenses are impermissible per the D.C. Official Code or Federal restrictions on spending.</a:t>
            </a:r>
          </a:p>
          <a:p>
            <a:r>
              <a:rPr lang="en-US" sz="1800" dirty="0"/>
              <a:t>Travel outside of the Washington Metropolitan area is not permissible. D.C. Official Code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1-309.13(l)(2). Page 58 of the Pocket Guide.</a:t>
            </a:r>
          </a:p>
          <a:p>
            <a:r>
              <a:rPr lang="en-US" sz="1800" kern="100" dirty="0">
                <a:effectLst/>
                <a:latin typeface="Aptos" panose="020B0004020202020204" pitchFamily="34" charset="0"/>
                <a:ea typeface="Aptos" panose="020B0004020202020204" pitchFamily="34" charset="0"/>
                <a:cs typeface="Times New Roman" panose="02020603050405020304" pitchFamily="18" charset="0"/>
              </a:rPr>
              <a:t>Expenses that benefit individuals.  This includes T-shirts and meals to volunteers at events, backpacks, coats or other clothing.</a:t>
            </a:r>
          </a:p>
          <a:p>
            <a:r>
              <a:rPr lang="en-US" sz="1800" kern="100" dirty="0">
                <a:latin typeface="Aptos" panose="020B0004020202020204" pitchFamily="34" charset="0"/>
                <a:ea typeface="Aptos" panose="020B0004020202020204" pitchFamily="34" charset="0"/>
                <a:cs typeface="Times New Roman" panose="02020603050405020304" pitchFamily="18" charset="0"/>
              </a:rPr>
              <a:t>Enhancements to private property or the public parking under the control of an adjacent landowner.</a:t>
            </a:r>
          </a:p>
          <a:p>
            <a:r>
              <a:rPr lang="en-US" sz="1800" dirty="0"/>
              <a:t>Direct expenditures for food </a:t>
            </a:r>
            <a:r>
              <a:rPr lang="en-US" sz="1800"/>
              <a:t>or Entertainment </a:t>
            </a:r>
            <a:r>
              <a:rPr lang="en-US" sz="1800" dirty="0"/>
              <a:t>by an ANC. D.C. Official Code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1-309.13(l)(1) and the Redbook.</a:t>
            </a:r>
          </a:p>
          <a:p>
            <a:endParaRPr lang="en-US" sz="1700" dirty="0"/>
          </a:p>
        </p:txBody>
      </p:sp>
    </p:spTree>
    <p:extLst>
      <p:ext uri="{BB962C8B-B14F-4D97-AF65-F5344CB8AC3E}">
        <p14:creationId xmlns:p14="http://schemas.microsoft.com/office/powerpoint/2010/main" val="3518066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3022171-D180-87C1-F801-FC85A4CD2013}"/>
              </a:ext>
            </a:extLst>
          </p:cNvPr>
          <p:cNvSpPr>
            <a:spLocks noGrp="1"/>
          </p:cNvSpPr>
          <p:nvPr>
            <p:ph type="title"/>
          </p:nvPr>
        </p:nvSpPr>
        <p:spPr>
          <a:xfrm>
            <a:off x="838200" y="459863"/>
            <a:ext cx="10515600" cy="1004594"/>
          </a:xfrm>
        </p:spPr>
        <p:txBody>
          <a:bodyPr>
            <a:normAutofit/>
          </a:bodyPr>
          <a:lstStyle/>
          <a:p>
            <a:pPr algn="ctr"/>
            <a:r>
              <a:rPr lang="en-US" dirty="0">
                <a:solidFill>
                  <a:srgbClr val="FFFFFF"/>
                </a:solidFill>
              </a:rPr>
              <a:t>Permissible Expenses</a:t>
            </a:r>
          </a:p>
        </p:txBody>
      </p:sp>
      <p:sp>
        <p:nvSpPr>
          <p:cNvPr id="11" name="Rectangle: Rounded Corners 10">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Content Placeholder 2">
            <a:extLst>
              <a:ext uri="{FF2B5EF4-FFF2-40B4-BE49-F238E27FC236}">
                <a16:creationId xmlns:a16="http://schemas.microsoft.com/office/drawing/2014/main" id="{A830A12C-AB7E-862C-6BE6-3970A10CE924}"/>
              </a:ext>
            </a:extLst>
          </p:cNvPr>
          <p:cNvGraphicFramePr>
            <a:graphicFrameLocks noGrp="1"/>
          </p:cNvGraphicFramePr>
          <p:nvPr>
            <p:ph idx="1"/>
            <p:extLst>
              <p:ext uri="{D42A27DB-BD31-4B8C-83A1-F6EECF244321}">
                <p14:modId xmlns:p14="http://schemas.microsoft.com/office/powerpoint/2010/main" val="490062495"/>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949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Avocado">
            <a:extLst>
              <a:ext uri="{FF2B5EF4-FFF2-40B4-BE49-F238E27FC236}">
                <a16:creationId xmlns:a16="http://schemas.microsoft.com/office/drawing/2014/main" id="{F1CE706A-234C-417F-16FC-8B138BD6006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45174" y="1852749"/>
            <a:ext cx="3152502" cy="3152502"/>
          </a:xfrm>
          <a:prstGeom prst="rect">
            <a:avLst/>
          </a:prstGeom>
        </p:spPr>
      </p:pic>
      <p:sp>
        <p:nvSpPr>
          <p:cNvPr id="12" name="Right Triangle 11">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76029" y="623275"/>
            <a:ext cx="6570797"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8278D76-9055-C64B-4AE7-D35AC0180F88}"/>
              </a:ext>
            </a:extLst>
          </p:cNvPr>
          <p:cNvSpPr>
            <a:spLocks noGrp="1"/>
          </p:cNvSpPr>
          <p:nvPr>
            <p:ph type="title"/>
          </p:nvPr>
        </p:nvSpPr>
        <p:spPr>
          <a:xfrm>
            <a:off x="5104563" y="837544"/>
            <a:ext cx="5642312" cy="800937"/>
          </a:xfrm>
        </p:spPr>
        <p:txBody>
          <a:bodyPr>
            <a:normAutofit fontScale="90000"/>
          </a:bodyPr>
          <a:lstStyle/>
          <a:p>
            <a:r>
              <a:rPr lang="en-US" sz="5400" dirty="0"/>
              <a:t>Food?</a:t>
            </a:r>
          </a:p>
        </p:txBody>
      </p:sp>
      <p:sp>
        <p:nvSpPr>
          <p:cNvPr id="3" name="Content Placeholder 2">
            <a:extLst>
              <a:ext uri="{FF2B5EF4-FFF2-40B4-BE49-F238E27FC236}">
                <a16:creationId xmlns:a16="http://schemas.microsoft.com/office/drawing/2014/main" id="{D11BE2C1-3DAF-AE81-3F90-744E4CBA6A2B}"/>
              </a:ext>
            </a:extLst>
          </p:cNvPr>
          <p:cNvSpPr>
            <a:spLocks noGrp="1"/>
          </p:cNvSpPr>
          <p:nvPr>
            <p:ph idx="1"/>
          </p:nvPr>
        </p:nvSpPr>
        <p:spPr>
          <a:xfrm>
            <a:off x="5104563" y="1642333"/>
            <a:ext cx="5032129" cy="4216455"/>
          </a:xfrm>
        </p:spPr>
        <p:txBody>
          <a:bodyPr anchor="t">
            <a:normAutofit/>
          </a:bodyPr>
          <a:lstStyle/>
          <a:p>
            <a:r>
              <a:rPr lang="en-US" sz="2000" dirty="0"/>
              <a:t>This is a change. </a:t>
            </a:r>
          </a:p>
          <a:p>
            <a:r>
              <a:rPr lang="en-US" sz="2000" dirty="0"/>
              <a:t>The OANC has recently modified its policies for grant reviews when food expenditures are part of grant requests.  The OAG has also modified its position based upon guidance in the Redbook and a change in DC Law.  This policy was attached to the link and is on the OANC website at </a:t>
            </a:r>
            <a:r>
              <a:rPr lang="en-US" sz="2000" dirty="0">
                <a:hlinkClick r:id="rId4"/>
              </a:rPr>
              <a:t>Policy for Reviewing Grants with a Food Component</a:t>
            </a:r>
            <a:endParaRPr lang="en-US" sz="2000" dirty="0"/>
          </a:p>
          <a:p>
            <a:r>
              <a:rPr lang="en-US" sz="2000" dirty="0"/>
              <a:t>Grants still must meet all the other criteria when being evaluated and does not mean direct food aid is permissible.</a:t>
            </a:r>
          </a:p>
          <a:p>
            <a:endParaRPr lang="en-US" sz="1300" dirty="0"/>
          </a:p>
          <a:p>
            <a:endParaRPr lang="en-US" sz="1300" dirty="0"/>
          </a:p>
          <a:p>
            <a:endParaRPr lang="en-US" sz="1300" dirty="0"/>
          </a:p>
        </p:txBody>
      </p:sp>
    </p:spTree>
    <p:extLst>
      <p:ext uri="{BB962C8B-B14F-4D97-AF65-F5344CB8AC3E}">
        <p14:creationId xmlns:p14="http://schemas.microsoft.com/office/powerpoint/2010/main" val="1906066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45D489D-16E1-484D-867B-144368D74B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49A496F5-B01E-4BF8-9D1E-C4E53B6F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257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c 23">
            <a:extLst>
              <a:ext uri="{FF2B5EF4-FFF2-40B4-BE49-F238E27FC236}">
                <a16:creationId xmlns:a16="http://schemas.microsoft.com/office/drawing/2014/main" id="{6E895C8D-1379-40B8-8B1B-B6F5AEAF0A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2906963" y="1348064"/>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8E1947A-1811-2EB8-BFDD-3D2ECE38B477}"/>
              </a:ext>
            </a:extLst>
          </p:cNvPr>
          <p:cNvSpPr>
            <a:spLocks noGrp="1"/>
          </p:cNvSpPr>
          <p:nvPr>
            <p:ph type="title"/>
          </p:nvPr>
        </p:nvSpPr>
        <p:spPr>
          <a:xfrm>
            <a:off x="838200" y="643467"/>
            <a:ext cx="2951205" cy="5571066"/>
          </a:xfrm>
        </p:spPr>
        <p:txBody>
          <a:bodyPr>
            <a:normAutofit/>
          </a:bodyPr>
          <a:lstStyle/>
          <a:p>
            <a:r>
              <a:rPr lang="en-US" dirty="0">
                <a:solidFill>
                  <a:srgbClr val="FFFFFF"/>
                </a:solidFill>
              </a:rPr>
              <a:t>Evaluating Grants With a Food Component</a:t>
            </a:r>
          </a:p>
        </p:txBody>
      </p:sp>
      <p:graphicFrame>
        <p:nvGraphicFramePr>
          <p:cNvPr id="5" name="Content Placeholder 2">
            <a:extLst>
              <a:ext uri="{FF2B5EF4-FFF2-40B4-BE49-F238E27FC236}">
                <a16:creationId xmlns:a16="http://schemas.microsoft.com/office/drawing/2014/main" id="{3DAF2804-D284-BD14-B5A9-0B4473CB6AB3}"/>
              </a:ext>
            </a:extLst>
          </p:cNvPr>
          <p:cNvGraphicFramePr>
            <a:graphicFrameLocks noGrp="1"/>
          </p:cNvGraphicFramePr>
          <p:nvPr>
            <p:ph idx="1"/>
            <p:extLst>
              <p:ext uri="{D42A27DB-BD31-4B8C-83A1-F6EECF244321}">
                <p14:modId xmlns:p14="http://schemas.microsoft.com/office/powerpoint/2010/main" val="1612681441"/>
              </p:ext>
            </p:extLst>
          </p:nvPr>
        </p:nvGraphicFramePr>
        <p:xfrm>
          <a:off x="5237018" y="291403"/>
          <a:ext cx="6303729" cy="6219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07667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99D3890-1E16-6A50-AB42-DF74D14A0710}"/>
              </a:ext>
            </a:extLst>
          </p:cNvPr>
          <p:cNvSpPr>
            <a:spLocks noGrp="1"/>
          </p:cNvSpPr>
          <p:nvPr>
            <p:ph type="title"/>
          </p:nvPr>
        </p:nvSpPr>
        <p:spPr>
          <a:xfrm>
            <a:off x="1043631" y="809898"/>
            <a:ext cx="9942716" cy="1554480"/>
          </a:xfrm>
        </p:spPr>
        <p:txBody>
          <a:bodyPr anchor="ctr">
            <a:normAutofit/>
          </a:bodyPr>
          <a:lstStyle/>
          <a:p>
            <a:r>
              <a:rPr lang="en-US" sz="4800" dirty="0"/>
              <a:t>Food Continued</a:t>
            </a:r>
          </a:p>
        </p:txBody>
      </p:sp>
      <p:sp>
        <p:nvSpPr>
          <p:cNvPr id="3" name="Content Placeholder 2">
            <a:extLst>
              <a:ext uri="{FF2B5EF4-FFF2-40B4-BE49-F238E27FC236}">
                <a16:creationId xmlns:a16="http://schemas.microsoft.com/office/drawing/2014/main" id="{3383DF85-67DC-ECE4-BB73-C4E71986F542}"/>
              </a:ext>
            </a:extLst>
          </p:cNvPr>
          <p:cNvSpPr>
            <a:spLocks noGrp="1"/>
          </p:cNvSpPr>
          <p:nvPr>
            <p:ph idx="1"/>
          </p:nvPr>
        </p:nvSpPr>
        <p:spPr>
          <a:xfrm>
            <a:off x="1045028" y="3017521"/>
            <a:ext cx="9941319" cy="3714015"/>
          </a:xfrm>
        </p:spPr>
        <p:txBody>
          <a:bodyPr anchor="ctr">
            <a:normAutofit lnSpcReduction="10000"/>
          </a:bodyPr>
          <a:lstStyle/>
          <a:p>
            <a:r>
              <a:rPr lang="en-US" sz="2400" b="1" dirty="0"/>
              <a:t>Is it open and available to everyone in the ANC?</a:t>
            </a:r>
          </a:p>
          <a:p>
            <a:pPr marL="0" indent="0">
              <a:buNone/>
            </a:pPr>
            <a:endParaRPr lang="en-US" sz="2400" dirty="0"/>
          </a:p>
          <a:p>
            <a:pPr marL="0" indent="0">
              <a:buNone/>
            </a:pPr>
            <a:r>
              <a:rPr lang="en-US" sz="2400" dirty="0"/>
              <a:t>Is the event where candy may be distributed or chicken wings given out available to anyone in the community or is it limited to a particular population (volunteers) or geography such as a block party for only persons on the block? </a:t>
            </a:r>
          </a:p>
          <a:p>
            <a:pPr marL="0" indent="0">
              <a:buNone/>
            </a:pPr>
            <a:r>
              <a:rPr lang="en-US" sz="2400" dirty="0"/>
              <a:t>This does not mean that there has to be enough candy at a Halloween event for everyone in the ANC, just that everyone in the ANC would have the same opportunity to avail themselves of it before it runs out, or the block party is open to the whole ANC even though the likely attendees are only going to be immediate neighbors.</a:t>
            </a:r>
          </a:p>
          <a:p>
            <a:pPr marL="0" indent="0">
              <a:buNone/>
            </a:pPr>
            <a:endParaRPr lang="en-US" sz="2000" dirty="0"/>
          </a:p>
          <a:p>
            <a:pPr marL="0" indent="0">
              <a:buNone/>
            </a:pPr>
            <a:endParaRPr lang="en-US" sz="2000" dirty="0"/>
          </a:p>
          <a:p>
            <a:endParaRPr lang="en-US" sz="20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5480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1" name="Rectangle 10">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EE7B798-3F1A-D8B9-B9DB-B03C71661CFB}"/>
              </a:ext>
            </a:extLst>
          </p:cNvPr>
          <p:cNvSpPr>
            <a:spLocks noGrp="1"/>
          </p:cNvSpPr>
          <p:nvPr>
            <p:ph type="title"/>
          </p:nvPr>
        </p:nvSpPr>
        <p:spPr>
          <a:xfrm>
            <a:off x="1043631" y="809898"/>
            <a:ext cx="9942716" cy="1554480"/>
          </a:xfrm>
        </p:spPr>
        <p:txBody>
          <a:bodyPr anchor="ctr">
            <a:normAutofit/>
          </a:bodyPr>
          <a:lstStyle/>
          <a:p>
            <a:r>
              <a:rPr lang="en-US" sz="4800" dirty="0"/>
              <a:t>Food Continued 2</a:t>
            </a:r>
          </a:p>
        </p:txBody>
      </p:sp>
      <p:sp>
        <p:nvSpPr>
          <p:cNvPr id="3" name="Content Placeholder 2">
            <a:extLst>
              <a:ext uri="{FF2B5EF4-FFF2-40B4-BE49-F238E27FC236}">
                <a16:creationId xmlns:a16="http://schemas.microsoft.com/office/drawing/2014/main" id="{C002E69D-7B36-25D4-875A-DB70B094F94F}"/>
              </a:ext>
            </a:extLst>
          </p:cNvPr>
          <p:cNvSpPr>
            <a:spLocks noGrp="1"/>
          </p:cNvSpPr>
          <p:nvPr>
            <p:ph idx="1"/>
          </p:nvPr>
        </p:nvSpPr>
        <p:spPr>
          <a:xfrm>
            <a:off x="1045028" y="3017522"/>
            <a:ext cx="9941319" cy="3124658"/>
          </a:xfrm>
        </p:spPr>
        <p:txBody>
          <a:bodyPr anchor="ctr">
            <a:normAutofit/>
          </a:bodyPr>
          <a:lstStyle/>
          <a:p>
            <a:r>
              <a:rPr lang="en-US" sz="1900" b="1" dirty="0"/>
              <a:t>Can the food be severed from the event and the event still happen?</a:t>
            </a:r>
          </a:p>
          <a:p>
            <a:pPr marL="0" indent="0">
              <a:buNone/>
            </a:pPr>
            <a:r>
              <a:rPr lang="en-US" sz="1900" dirty="0"/>
              <a:t>Most Halloween and community events can happen without the food and the benefit to the community is not in the food but the event.</a:t>
            </a:r>
          </a:p>
          <a:p>
            <a:r>
              <a:rPr lang="en-US" sz="1900" b="1" dirty="0"/>
              <a:t>Is there a compelling argument that food improves the grant objective and is a substantial benefit to the community?</a:t>
            </a:r>
          </a:p>
          <a:p>
            <a:pPr marL="0" indent="0">
              <a:buNone/>
            </a:pPr>
            <a:r>
              <a:rPr lang="en-US" sz="1900" dirty="0"/>
              <a:t>Halloween events and film events promote safety by having fun activities in a controlled environment. They also help to build neighborhood cohesion by bringing neighbors together in a collegial environment. A little candy or popcorn available to everyone makes the event just a little bit nicer but is not the primary purpose of the grant and may assist in bringing more neighbors to the event.</a:t>
            </a:r>
          </a:p>
          <a:p>
            <a:endParaRPr lang="en-US" sz="1900" dirty="0"/>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5527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83BCDFE3-73ED-7EE0-3136-AAE0DA906012}"/>
              </a:ext>
            </a:extLst>
          </p:cNvPr>
          <p:cNvSpPr>
            <a:spLocks noGrp="1"/>
          </p:cNvSpPr>
          <p:nvPr>
            <p:ph type="title"/>
          </p:nvPr>
        </p:nvSpPr>
        <p:spPr>
          <a:xfrm>
            <a:off x="838200" y="365125"/>
            <a:ext cx="10515600" cy="1325563"/>
          </a:xfrm>
        </p:spPr>
        <p:txBody>
          <a:bodyPr>
            <a:normAutofit/>
          </a:bodyPr>
          <a:lstStyle/>
          <a:p>
            <a:r>
              <a:rPr lang="en-US" dirty="0"/>
              <a:t>Authorization continued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E522438-51C1-6D13-F8F3-6CD20B9EED01}"/>
              </a:ext>
            </a:extLst>
          </p:cNvPr>
          <p:cNvSpPr>
            <a:spLocks noGrp="1"/>
          </p:cNvSpPr>
          <p:nvPr>
            <p:ph idx="1"/>
          </p:nvPr>
        </p:nvSpPr>
        <p:spPr>
          <a:xfrm>
            <a:off x="838200" y="1591878"/>
            <a:ext cx="10515600" cy="4585085"/>
          </a:xfrm>
        </p:spPr>
        <p:txBody>
          <a:bodyPr>
            <a:normAutofit/>
          </a:bodyPr>
          <a:lstStyle/>
          <a:p>
            <a:pPr marL="0" indent="0">
              <a:buNone/>
            </a:pPr>
            <a:r>
              <a:rPr lang="en-US" dirty="0"/>
              <a:t>D.C. Official Code </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r>
              <a:rPr lang="en-US" dirty="0"/>
              <a:t>1-309.13(m) provides:</a:t>
            </a:r>
          </a:p>
          <a:p>
            <a:pPr marL="0" indent="0">
              <a:buNone/>
            </a:pPr>
            <a:r>
              <a:rPr lang="en-US" b="0" i="0" dirty="0">
                <a:effectLst/>
                <a:latin typeface="Open Sans" panose="020B0606030504020204" pitchFamily="34" charset="0"/>
              </a:rPr>
              <a:t>A grant may not be awarded unless the grant is awarded pursuant to a vote of the Commission at a public meeting following the public presentation of the grant request. A Commission may approve grants only to organizations that are public in nature and benefit persons who reside or work within the Commission area. The services provided by the grantee organization must not be duplicative of any that are already performed by the District government.</a:t>
            </a:r>
          </a:p>
          <a:p>
            <a:pPr marL="0" indent="0">
              <a:buNone/>
            </a:pPr>
            <a:r>
              <a:rPr lang="en-US" dirty="0">
                <a:latin typeface="Open Sans" panose="020B0606030504020204" pitchFamily="34" charset="0"/>
              </a:rPr>
              <a:t>Page 60 of the Pocket Guide</a:t>
            </a:r>
            <a:endParaRPr lang="en-US" dirty="0"/>
          </a:p>
        </p:txBody>
      </p:sp>
    </p:spTree>
    <p:extLst>
      <p:ext uri="{BB962C8B-B14F-4D97-AF65-F5344CB8AC3E}">
        <p14:creationId xmlns:p14="http://schemas.microsoft.com/office/powerpoint/2010/main" val="153420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B6CDA21F-E7AF-4C75-8395-33F58D5B0E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 name="Group 17">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9" name="Rectangle 18">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 name="Rectangle 14">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3322658-B6A0-ED10-7EC3-83C62CE6CCF6}"/>
              </a:ext>
            </a:extLst>
          </p:cNvPr>
          <p:cNvSpPr>
            <a:spLocks noGrp="1"/>
          </p:cNvSpPr>
          <p:nvPr>
            <p:ph type="title"/>
          </p:nvPr>
        </p:nvSpPr>
        <p:spPr>
          <a:xfrm>
            <a:off x="1043631" y="809898"/>
            <a:ext cx="9942716" cy="1554480"/>
          </a:xfrm>
        </p:spPr>
        <p:txBody>
          <a:bodyPr anchor="ctr">
            <a:normAutofit/>
          </a:bodyPr>
          <a:lstStyle/>
          <a:p>
            <a:r>
              <a:rPr lang="en-US" sz="4800" dirty="0"/>
              <a:t>Requirements</a:t>
            </a:r>
          </a:p>
        </p:txBody>
      </p:sp>
      <p:sp>
        <p:nvSpPr>
          <p:cNvPr id="3" name="Content Placeholder 2">
            <a:extLst>
              <a:ext uri="{FF2B5EF4-FFF2-40B4-BE49-F238E27FC236}">
                <a16:creationId xmlns:a16="http://schemas.microsoft.com/office/drawing/2014/main" id="{3D04F567-F1EF-A72E-CDF7-EEA5B9E5DA0C}"/>
              </a:ext>
            </a:extLst>
          </p:cNvPr>
          <p:cNvSpPr>
            <a:spLocks noGrp="1"/>
          </p:cNvSpPr>
          <p:nvPr>
            <p:ph idx="1"/>
          </p:nvPr>
        </p:nvSpPr>
        <p:spPr>
          <a:xfrm>
            <a:off x="1045028" y="3017522"/>
            <a:ext cx="9941319" cy="3124658"/>
          </a:xfrm>
        </p:spPr>
        <p:txBody>
          <a:bodyPr anchor="ctr">
            <a:normAutofit/>
          </a:bodyPr>
          <a:lstStyle/>
          <a:p>
            <a:pPr marL="0" indent="0">
              <a:buNone/>
            </a:pPr>
            <a:r>
              <a:rPr lang="en-US" sz="2400" dirty="0"/>
              <a:t>The DC Official Code sets requirements for:</a:t>
            </a:r>
          </a:p>
          <a:p>
            <a:r>
              <a:rPr lang="en-US" sz="2400" dirty="0"/>
              <a:t>The expenditure (Grant or Direct Expenditure for Public Purpose);</a:t>
            </a:r>
          </a:p>
          <a:p>
            <a:r>
              <a:rPr lang="en-US" sz="2400" dirty="0"/>
              <a:t>The application; and </a:t>
            </a:r>
          </a:p>
          <a:p>
            <a:r>
              <a:rPr lang="en-US" sz="2400" dirty="0"/>
              <a:t>What is to be reported with the Quarterly Financial Report.</a:t>
            </a:r>
          </a:p>
          <a:p>
            <a:pPr marL="0" indent="0">
              <a:buNone/>
            </a:pPr>
            <a:r>
              <a:rPr lang="en-US" sz="2400" dirty="0"/>
              <a:t>The expense itself, not just the event, must be of a permissible nature as outlined in the D.C. Official Code and Federal requirements.</a:t>
            </a:r>
          </a:p>
        </p:txBody>
      </p:sp>
      <p:cxnSp>
        <p:nvCxnSpPr>
          <p:cNvPr id="17" name="Straight Connector 1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2899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116BE91-BDFC-D137-76E8-7BA846B544D8}"/>
              </a:ext>
            </a:extLst>
          </p:cNvPr>
          <p:cNvSpPr>
            <a:spLocks noGrp="1"/>
          </p:cNvSpPr>
          <p:nvPr>
            <p:ph type="title"/>
          </p:nvPr>
        </p:nvSpPr>
        <p:spPr>
          <a:xfrm>
            <a:off x="686834" y="1153572"/>
            <a:ext cx="3200400" cy="4461163"/>
          </a:xfrm>
        </p:spPr>
        <p:txBody>
          <a:bodyPr>
            <a:normAutofit/>
          </a:bodyPr>
          <a:lstStyle/>
          <a:p>
            <a:r>
              <a:rPr lang="en-US" sz="4100" dirty="0">
                <a:solidFill>
                  <a:srgbClr val="FFFFFF"/>
                </a:solidFill>
              </a:rPr>
              <a:t>Grant or Direct Expenditure Requirements</a:t>
            </a:r>
          </a:p>
        </p:txBody>
      </p:sp>
      <p:sp>
        <p:nvSpPr>
          <p:cNvPr id="29" name="Arc 28">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0" name="Content Placeholder 2">
            <a:extLst>
              <a:ext uri="{FF2B5EF4-FFF2-40B4-BE49-F238E27FC236}">
                <a16:creationId xmlns:a16="http://schemas.microsoft.com/office/drawing/2014/main" id="{1E3769D9-D5D2-DAB8-7777-7D1C82CF6404}"/>
              </a:ext>
            </a:extLst>
          </p:cNvPr>
          <p:cNvSpPr>
            <a:spLocks noGrp="1"/>
          </p:cNvSpPr>
          <p:nvPr>
            <p:ph idx="1"/>
          </p:nvPr>
        </p:nvSpPr>
        <p:spPr>
          <a:xfrm>
            <a:off x="4476491" y="636190"/>
            <a:ext cx="6906491" cy="5585619"/>
          </a:xfrm>
        </p:spPr>
        <p:txBody>
          <a:bodyPr anchor="ctr">
            <a:normAutofit lnSpcReduction="10000"/>
          </a:bodyPr>
          <a:lstStyle/>
          <a:p>
            <a:r>
              <a:rPr lang="en-US" sz="2400" dirty="0"/>
              <a:t>Public Purpose -- a purpose that includes a significant benefit to the community.</a:t>
            </a:r>
          </a:p>
          <a:p>
            <a:r>
              <a:rPr lang="en-US" sz="2400" dirty="0"/>
              <a:t>Must benefit persons who live and work in the Commission area</a:t>
            </a:r>
          </a:p>
          <a:p>
            <a:r>
              <a:rPr lang="en-US" sz="2400" dirty="0"/>
              <a:t>Not done for the primary purpose of benefitting a private entity.</a:t>
            </a:r>
          </a:p>
          <a:p>
            <a:r>
              <a:rPr lang="en-US" sz="2400" dirty="0"/>
              <a:t>Services must not duplicate those already performed by the District Government.</a:t>
            </a:r>
          </a:p>
          <a:p>
            <a:r>
              <a:rPr lang="en-US" sz="2400" dirty="0"/>
              <a:t>In the case of a grant, it must be to an organization.</a:t>
            </a:r>
          </a:p>
          <a:p>
            <a:r>
              <a:rPr lang="en-US" sz="2400" b="0" i="0" dirty="0">
                <a:effectLst/>
                <a:latin typeface="Aptos" panose="020B0004020202020204" pitchFamily="34" charset="0"/>
              </a:rPr>
              <a:t>No Commission shall provide a grant for which the grantee estimates that the overhead costs would exceed 15% of the entire grant amount.</a:t>
            </a:r>
          </a:p>
          <a:p>
            <a:r>
              <a:rPr lang="en-US" sz="2400" dirty="0">
                <a:latin typeface="Aptos" panose="020B0004020202020204" pitchFamily="34" charset="0"/>
              </a:rPr>
              <a:t>The expense itself must be of a permissible nature.</a:t>
            </a:r>
            <a:endParaRPr lang="en-US" sz="2400" b="0" i="0" dirty="0">
              <a:effectLst/>
              <a:latin typeface="Aptos" panose="020B0004020202020204" pitchFamily="34" charset="0"/>
            </a:endParaRPr>
          </a:p>
          <a:p>
            <a:endParaRPr lang="en-US" sz="2200" dirty="0">
              <a:latin typeface="Aptos" panose="020B0004020202020204" pitchFamily="34" charset="0"/>
            </a:endParaRPr>
          </a:p>
        </p:txBody>
      </p:sp>
    </p:spTree>
    <p:extLst>
      <p:ext uri="{BB962C8B-B14F-4D97-AF65-F5344CB8AC3E}">
        <p14:creationId xmlns:p14="http://schemas.microsoft.com/office/powerpoint/2010/main" val="3337422436"/>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FB5B5E-E2D6-7558-99A7-6272D20D720D}"/>
              </a:ext>
            </a:extLst>
          </p:cNvPr>
          <p:cNvSpPr>
            <a:spLocks noGrp="1"/>
          </p:cNvSpPr>
          <p:nvPr>
            <p:ph type="title"/>
          </p:nvPr>
        </p:nvSpPr>
        <p:spPr>
          <a:xfrm>
            <a:off x="841248" y="256032"/>
            <a:ext cx="10506456" cy="1014984"/>
          </a:xfrm>
        </p:spPr>
        <p:txBody>
          <a:bodyPr anchor="b">
            <a:normAutofit/>
          </a:bodyPr>
          <a:lstStyle/>
          <a:p>
            <a:r>
              <a:rPr lang="en-US" dirty="0"/>
              <a:t>Direct Expenditure Restrictions</a:t>
            </a:r>
          </a:p>
        </p:txBody>
      </p:sp>
      <p:sp>
        <p:nvSpPr>
          <p:cNvPr id="11" name="Rectangle 10">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7A57D433-BA3D-B7EF-2777-83984F09BF66}"/>
              </a:ext>
            </a:extLst>
          </p:cNvPr>
          <p:cNvGraphicFramePr>
            <a:graphicFrameLocks noGrp="1"/>
          </p:cNvGraphicFramePr>
          <p:nvPr>
            <p:ph idx="1"/>
            <p:extLst>
              <p:ext uri="{D42A27DB-BD31-4B8C-83A1-F6EECF244321}">
                <p14:modId xmlns:p14="http://schemas.microsoft.com/office/powerpoint/2010/main" val="1518007235"/>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2339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E0CB7EC-DC38-9343-12D4-88877431CA41}"/>
              </a:ext>
            </a:extLst>
          </p:cNvPr>
          <p:cNvSpPr>
            <a:spLocks noGrp="1"/>
          </p:cNvSpPr>
          <p:nvPr>
            <p:ph type="title"/>
          </p:nvPr>
        </p:nvSpPr>
        <p:spPr>
          <a:xfrm>
            <a:off x="643465" y="3505199"/>
            <a:ext cx="4809068" cy="2608143"/>
          </a:xfrm>
        </p:spPr>
        <p:txBody>
          <a:bodyPr anchor="t">
            <a:normAutofit fontScale="90000"/>
          </a:bodyPr>
          <a:lstStyle/>
          <a:p>
            <a:pPr algn="ctr"/>
            <a:br>
              <a:rPr lang="en-US" sz="3400" dirty="0"/>
            </a:br>
            <a:r>
              <a:rPr lang="en-US" sz="3400" b="1" dirty="0"/>
              <a:t>Public Purpose -- a purpose that includes a significant benefit to the community.</a:t>
            </a:r>
            <a:br>
              <a:rPr lang="en-US" sz="3400" dirty="0"/>
            </a:br>
            <a:endParaRPr lang="en-US" sz="3400" dirty="0"/>
          </a:p>
        </p:txBody>
      </p:sp>
      <p:pic>
        <p:nvPicPr>
          <p:cNvPr id="15" name="Graphic 14" descr="Family">
            <a:extLst>
              <a:ext uri="{FF2B5EF4-FFF2-40B4-BE49-F238E27FC236}">
                <a16:creationId xmlns:a16="http://schemas.microsoft.com/office/drawing/2014/main" id="{8D129DB2-7B82-81D3-45E2-870DC8C62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77439" y="1095984"/>
            <a:ext cx="2256817" cy="2256817"/>
          </a:xfrm>
          <a:prstGeom prst="rect">
            <a:avLst/>
          </a:prstGeom>
        </p:spPr>
      </p:pic>
      <p:sp>
        <p:nvSpPr>
          <p:cNvPr id="20" name="Content Placeholder 2">
            <a:extLst>
              <a:ext uri="{FF2B5EF4-FFF2-40B4-BE49-F238E27FC236}">
                <a16:creationId xmlns:a16="http://schemas.microsoft.com/office/drawing/2014/main" id="{5878CEDE-F95D-F5DF-D4BB-4A0A1327FAAC}"/>
              </a:ext>
            </a:extLst>
          </p:cNvPr>
          <p:cNvSpPr>
            <a:spLocks noGrp="1"/>
          </p:cNvSpPr>
          <p:nvPr>
            <p:ph idx="1"/>
          </p:nvPr>
        </p:nvSpPr>
        <p:spPr>
          <a:xfrm>
            <a:off x="6007100" y="643467"/>
            <a:ext cx="5668433" cy="5401733"/>
          </a:xfrm>
        </p:spPr>
        <p:txBody>
          <a:bodyPr anchor="ctr">
            <a:normAutofit/>
          </a:bodyPr>
          <a:lstStyle/>
          <a:p>
            <a:r>
              <a:rPr lang="en-US" sz="2400" dirty="0"/>
              <a:t>This changed last summer (2024).  It previously required a benefit to the Community as a whole.</a:t>
            </a:r>
          </a:p>
          <a:p>
            <a:r>
              <a:rPr lang="en-US" sz="2400" dirty="0"/>
              <a:t>What is a significant benefit?</a:t>
            </a:r>
          </a:p>
          <a:p>
            <a:pPr lvl="1"/>
            <a:r>
              <a:rPr lang="en-US" dirty="0"/>
              <a:t>It is something public, like plantings, a festival, or a work of art that residents can enjoy or take part in.</a:t>
            </a:r>
          </a:p>
          <a:p>
            <a:pPr lvl="1"/>
            <a:r>
              <a:rPr lang="en-US" dirty="0"/>
              <a:t>The recipient group cannot be very small.  For example, a grant that benefits only 8-10 residents likely does not represent a significant benefit.</a:t>
            </a:r>
          </a:p>
          <a:p>
            <a:pPr lvl="1"/>
            <a:r>
              <a:rPr lang="en-US" dirty="0"/>
              <a:t>There can be a limit on recipients if the opportunity is made available to everyone in the ANC.</a:t>
            </a:r>
          </a:p>
        </p:txBody>
      </p:sp>
    </p:spTree>
    <p:extLst>
      <p:ext uri="{BB962C8B-B14F-4D97-AF65-F5344CB8AC3E}">
        <p14:creationId xmlns:p14="http://schemas.microsoft.com/office/powerpoint/2010/main" val="1274743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34" name="Rectangle 33">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Rectangle 36">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EE6AAD7-16ED-F200-2A95-ADB22B80C624}"/>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Examples of Public Purpose</a:t>
            </a:r>
          </a:p>
        </p:txBody>
      </p:sp>
      <p:sp>
        <p:nvSpPr>
          <p:cNvPr id="3" name="Content Placeholder 2">
            <a:extLst>
              <a:ext uri="{FF2B5EF4-FFF2-40B4-BE49-F238E27FC236}">
                <a16:creationId xmlns:a16="http://schemas.microsoft.com/office/drawing/2014/main" id="{6E637065-FF18-E292-1D16-2BF5AF5275F9}"/>
              </a:ext>
            </a:extLst>
          </p:cNvPr>
          <p:cNvSpPr>
            <a:spLocks noGrp="1"/>
          </p:cNvSpPr>
          <p:nvPr>
            <p:ph idx="1"/>
          </p:nvPr>
        </p:nvSpPr>
        <p:spPr>
          <a:xfrm>
            <a:off x="4810259" y="649480"/>
            <a:ext cx="6555347" cy="5546047"/>
          </a:xfrm>
        </p:spPr>
        <p:txBody>
          <a:bodyPr anchor="ctr">
            <a:noAutofit/>
          </a:bodyPr>
          <a:lstStyle/>
          <a:p>
            <a:pPr marL="228600" marR="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Halloween parties (with candy)</a:t>
            </a:r>
          </a:p>
          <a:p>
            <a:pPr marL="228600" marR="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Movie nights</a:t>
            </a:r>
          </a:p>
          <a:p>
            <a:pPr marL="228600" marR="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Flower plantings. One ANC does this as a direct expenditure and puts it in the budget every year.</a:t>
            </a:r>
          </a:p>
          <a:p>
            <a:pPr marL="228600" marR="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Uniforms or sports equipment for a team that will be used from year to year (as opposed to personalized uniforms)</a:t>
            </a:r>
          </a:p>
          <a:p>
            <a:pPr marL="228600" marR="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Festival support, Columbia Heights Day, Christmas Tree lighting, Day of the Dead festival, Art all night, support to organizations distributing holiday food, Soldiers Home events, MLK parade and Eckington Day. Permissible things for festivals include table, chair, stage and equipment rental.  Bounce houses and foam generators are permissible.  T-shirts and food for volunteers </a:t>
            </a:r>
            <a:r>
              <a:rPr lang="en-US" sz="1400" kern="100" dirty="0">
                <a:latin typeface="Aptos" panose="020B0004020202020204" pitchFamily="34" charset="0"/>
                <a:ea typeface="Aptos" panose="020B0004020202020204" pitchFamily="34" charset="0"/>
                <a:cs typeface="Times New Roman" panose="02020603050405020304" pitchFamily="18" charset="0"/>
              </a:rPr>
              <a:t>are</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 not permissible.</a:t>
            </a:r>
          </a:p>
          <a:p>
            <a:pPr marL="228600" marR="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PTOs (Parent Teacher Organizations) have applied for support for robotics challenge, science kits for an entire grade, outdoor learning space—things that benefit a large swath of students at that school.</a:t>
            </a:r>
          </a:p>
          <a:p>
            <a:pPr marL="228600" marR="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Library -- a library had an outdoor reading space they were raising funds for.  DCPL verified that this was not something in their budget nor was it anticipated it would ever be in their budget.</a:t>
            </a:r>
          </a:p>
          <a:p>
            <a:pPr marL="228600" marR="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A heritage event in SE where they assisted residents in searching their genealogy and had other supplemental services.</a:t>
            </a:r>
          </a:p>
          <a:p>
            <a:pPr marL="0" marR="0" indent="0">
              <a:spcAft>
                <a:spcPts val="800"/>
              </a:spcAft>
              <a:buNone/>
            </a:pPr>
            <a:r>
              <a:rPr lang="en-US" sz="1400" kern="100" dirty="0">
                <a:effectLst/>
                <a:latin typeface="Aptos" panose="020B0004020202020204" pitchFamily="34" charset="0"/>
                <a:ea typeface="Aptos" panose="020B0004020202020204" pitchFamily="34" charset="0"/>
                <a:cs typeface="Times New Roman" panose="02020603050405020304" pitchFamily="18" charset="0"/>
              </a:rPr>
              <a:t>Farmer’s Market food education program which included food preparation classes.</a:t>
            </a:r>
          </a:p>
          <a:p>
            <a:pPr marL="0" marR="0" indent="0">
              <a:spcAft>
                <a:spcPts val="800"/>
              </a:spcAft>
              <a:buNone/>
            </a:pPr>
            <a:r>
              <a:rPr lang="en-US" sz="1400" kern="100" dirty="0">
                <a:latin typeface="Aptos" panose="020B0004020202020204" pitchFamily="34" charset="0"/>
                <a:ea typeface="Aptos" panose="020B0004020202020204" pitchFamily="34" charset="0"/>
                <a:cs typeface="Times New Roman" panose="02020603050405020304" pitchFamily="18" charset="0"/>
              </a:rPr>
              <a:t>Seed packet distribution when the packets were made available to anyone in the ANC on a first come basis.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07467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F375C5B-ADD8-43B1-5A43-6A9724A5EE59}"/>
              </a:ext>
            </a:extLst>
          </p:cNvPr>
          <p:cNvSpPr>
            <a:spLocks noGrp="1"/>
          </p:cNvSpPr>
          <p:nvPr>
            <p:ph type="title"/>
          </p:nvPr>
        </p:nvSpPr>
        <p:spPr>
          <a:xfrm>
            <a:off x="586478" y="1683756"/>
            <a:ext cx="3115265" cy="2396359"/>
          </a:xfrm>
        </p:spPr>
        <p:txBody>
          <a:bodyPr anchor="b">
            <a:normAutofit/>
          </a:bodyPr>
          <a:lstStyle/>
          <a:p>
            <a:pPr algn="r"/>
            <a:r>
              <a:rPr lang="en-US" sz="4000" dirty="0">
                <a:solidFill>
                  <a:srgbClr val="FFFFFF"/>
                </a:solidFill>
              </a:rPr>
              <a:t>Benefits those who live and work in the ANC</a:t>
            </a:r>
          </a:p>
        </p:txBody>
      </p:sp>
      <p:graphicFrame>
        <p:nvGraphicFramePr>
          <p:cNvPr id="5" name="Content Placeholder 2">
            <a:extLst>
              <a:ext uri="{FF2B5EF4-FFF2-40B4-BE49-F238E27FC236}">
                <a16:creationId xmlns:a16="http://schemas.microsoft.com/office/drawing/2014/main" id="{2B995D23-554A-921A-1FBA-CA2988EE3E44}"/>
              </a:ext>
            </a:extLst>
          </p:cNvPr>
          <p:cNvGraphicFramePr>
            <a:graphicFrameLocks noGrp="1"/>
          </p:cNvGraphicFramePr>
          <p:nvPr>
            <p:ph idx="1"/>
            <p:extLst>
              <p:ext uri="{D42A27DB-BD31-4B8C-83A1-F6EECF244321}">
                <p14:modId xmlns:p14="http://schemas.microsoft.com/office/powerpoint/2010/main" val="64017192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614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6543C-41D2-5375-00C9-006C1AF0A42B}"/>
              </a:ext>
            </a:extLst>
          </p:cNvPr>
          <p:cNvSpPr>
            <a:spLocks noGrp="1"/>
          </p:cNvSpPr>
          <p:nvPr>
            <p:ph type="title"/>
          </p:nvPr>
        </p:nvSpPr>
        <p:spPr/>
        <p:txBody>
          <a:bodyPr>
            <a:normAutofit fontScale="90000"/>
          </a:bodyPr>
          <a:lstStyle/>
          <a:p>
            <a:br>
              <a:rPr lang="en-US" dirty="0"/>
            </a:br>
            <a:r>
              <a:rPr lang="en-US" dirty="0"/>
              <a:t>Not done for the primary purpose of benefitting a private entity.</a:t>
            </a:r>
            <a:br>
              <a:rPr lang="en-US" dirty="0"/>
            </a:br>
            <a:endParaRPr lang="en-US" dirty="0"/>
          </a:p>
        </p:txBody>
      </p:sp>
      <p:graphicFrame>
        <p:nvGraphicFramePr>
          <p:cNvPr id="5" name="Content Placeholder 2">
            <a:extLst>
              <a:ext uri="{FF2B5EF4-FFF2-40B4-BE49-F238E27FC236}">
                <a16:creationId xmlns:a16="http://schemas.microsoft.com/office/drawing/2014/main" id="{39D6DC27-72B7-A338-47FE-A009A47C4C1A}"/>
              </a:ext>
            </a:extLst>
          </p:cNvPr>
          <p:cNvGraphicFramePr>
            <a:graphicFrameLocks noGrp="1"/>
          </p:cNvGraphicFramePr>
          <p:nvPr>
            <p:ph idx="1"/>
            <p:extLst>
              <p:ext uri="{D42A27DB-BD31-4B8C-83A1-F6EECF244321}">
                <p14:modId xmlns:p14="http://schemas.microsoft.com/office/powerpoint/2010/main" val="2937432592"/>
              </p:ext>
            </p:extLst>
          </p:nvPr>
        </p:nvGraphicFramePr>
        <p:xfrm>
          <a:off x="437745" y="1825625"/>
          <a:ext cx="11410543" cy="466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7085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2430</TotalTime>
  <Words>2010</Words>
  <Application>Microsoft Office PowerPoint</Application>
  <PresentationFormat>Widescreen</PresentationFormat>
  <Paragraphs>107</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Aptos</vt:lpstr>
      <vt:lpstr>Aptos Display</vt:lpstr>
      <vt:lpstr>Arial</vt:lpstr>
      <vt:lpstr>Calibri</vt:lpstr>
      <vt:lpstr>Open Sans</vt:lpstr>
      <vt:lpstr>Office Theme</vt:lpstr>
      <vt:lpstr>Authorization</vt:lpstr>
      <vt:lpstr>Authorization continued</vt:lpstr>
      <vt:lpstr>Requirements</vt:lpstr>
      <vt:lpstr>Grant or Direct Expenditure Requirements</vt:lpstr>
      <vt:lpstr>Direct Expenditure Restrictions</vt:lpstr>
      <vt:lpstr> Public Purpose -- a purpose that includes a significant benefit to the community. </vt:lpstr>
      <vt:lpstr>Examples of Public Purpose</vt:lpstr>
      <vt:lpstr>Benefits those who live and work in the ANC</vt:lpstr>
      <vt:lpstr> Not done for the primary purpose of benefitting a private entity. </vt:lpstr>
      <vt:lpstr> Services not duplicating those already performed by the District Government. </vt:lpstr>
      <vt:lpstr>Grant must be to an Organization</vt:lpstr>
      <vt:lpstr>Overhead</vt:lpstr>
      <vt:lpstr>The expense itself must be permissible</vt:lpstr>
      <vt:lpstr>Impermissible Expenses.</vt:lpstr>
      <vt:lpstr>Permissible Expenses</vt:lpstr>
      <vt:lpstr>Food?</vt:lpstr>
      <vt:lpstr>Evaluating Grants With a Food Component</vt:lpstr>
      <vt:lpstr>Food Continued</vt:lpstr>
      <vt:lpstr>Food Continued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Wiktor, Denise (OANC)</dc:creator>
  <cp:lastModifiedBy>Frederick Nelson</cp:lastModifiedBy>
  <cp:revision>14</cp:revision>
  <dcterms:created xsi:type="dcterms:W3CDTF">2025-04-21T21:00:21Z</dcterms:created>
  <dcterms:modified xsi:type="dcterms:W3CDTF">2025-05-23T01:41:12Z</dcterms:modified>
</cp:coreProperties>
</file>